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29.xml" ContentType="application/vnd.openxmlformats-officedocument.presentationml.notesSlide+xml"/>
  <Override PartName="/ppt/charts/chart3.xml" ContentType="application/vnd.openxmlformats-officedocument.drawingml.chart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9"/>
  </p:notesMasterIdLst>
  <p:handoutMasterIdLst>
    <p:handoutMasterId r:id="rId50"/>
  </p:handoutMasterIdLst>
  <p:sldIdLst>
    <p:sldId id="256" r:id="rId2"/>
    <p:sldId id="299" r:id="rId3"/>
    <p:sldId id="257" r:id="rId4"/>
    <p:sldId id="258" r:id="rId5"/>
    <p:sldId id="259" r:id="rId6"/>
    <p:sldId id="260" r:id="rId7"/>
    <p:sldId id="261" r:id="rId8"/>
    <p:sldId id="300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309" r:id="rId20"/>
    <p:sldId id="272" r:id="rId21"/>
    <p:sldId id="273" r:id="rId22"/>
    <p:sldId id="274" r:id="rId23"/>
    <p:sldId id="301" r:id="rId24"/>
    <p:sldId id="275" r:id="rId25"/>
    <p:sldId id="276" r:id="rId26"/>
    <p:sldId id="302" r:id="rId27"/>
    <p:sldId id="277" r:id="rId28"/>
    <p:sldId id="278" r:id="rId29"/>
    <p:sldId id="279" r:id="rId30"/>
    <p:sldId id="310" r:id="rId31"/>
    <p:sldId id="292" r:id="rId32"/>
    <p:sldId id="281" r:id="rId33"/>
    <p:sldId id="282" r:id="rId34"/>
    <p:sldId id="283" r:id="rId35"/>
    <p:sldId id="284" r:id="rId36"/>
    <p:sldId id="303" r:id="rId37"/>
    <p:sldId id="285" r:id="rId38"/>
    <p:sldId id="286" r:id="rId39"/>
    <p:sldId id="304" r:id="rId40"/>
    <p:sldId id="287" r:id="rId41"/>
    <p:sldId id="305" r:id="rId42"/>
    <p:sldId id="307" r:id="rId43"/>
    <p:sldId id="288" r:id="rId44"/>
    <p:sldId id="289" r:id="rId45"/>
    <p:sldId id="290" r:id="rId46"/>
    <p:sldId id="308" r:id="rId47"/>
    <p:sldId id="291" r:id="rId48"/>
  </p:sldIdLst>
  <p:sldSz cx="9144000" cy="6858000" type="screen4x3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Μεσαίο στυλ 2 - Έμφαση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8" autoAdjust="0"/>
    <p:restoredTop sz="84705" autoAdjust="0"/>
  </p:normalViewPr>
  <p:slideViewPr>
    <p:cSldViewPr>
      <p:cViewPr varScale="1">
        <p:scale>
          <a:sx n="62" d="100"/>
          <a:sy n="62" d="100"/>
        </p:scale>
        <p:origin x="-1536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6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Petros%20Kalos\Desktop\LaTeX-Thesis\vq_expiriment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Petros%20Kalos\Desktop\LaTeX-Thesis\vq_expiriment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Petros%20Kalos\Desktop\LaTeX-Thesis\vq_expirimen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sz="1800" b="0" i="0" u="none" strike="noStrike" baseline="0" dirty="0">
                <a:effectLst/>
              </a:rPr>
              <a:t>KKZ </a:t>
            </a:r>
            <a:r>
              <a:rPr lang="en-US" sz="1800" b="0" i="0" u="none" strike="noStrike" baseline="0" dirty="0" smtClean="0">
                <a:effectLst/>
              </a:rPr>
              <a:t>vs. </a:t>
            </a:r>
            <a:r>
              <a:rPr lang="en-US" sz="1800" b="0" i="0" u="none" strike="noStrike" baseline="0" dirty="0">
                <a:effectLst/>
              </a:rPr>
              <a:t>Random Duration</a:t>
            </a:r>
            <a:endParaRPr lang="el-GR" dirty="0"/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Φύλλο6!$A$3</c:f>
              <c:strCache>
                <c:ptCount val="1"/>
                <c:pt idx="0">
                  <c:v>kkz</c:v>
                </c:pt>
              </c:strCache>
            </c:strRef>
          </c:tx>
          <c:cat>
            <c:numRef>
              <c:f>Φύλλο6!$B$2:$E$2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</c:numCache>
            </c:numRef>
          </c:cat>
          <c:val>
            <c:numRef>
              <c:f>Φύλλο6!$B$3:$E$3</c:f>
              <c:numCache>
                <c:formatCode>General</c:formatCode>
                <c:ptCount val="4"/>
                <c:pt idx="0">
                  <c:v>90.5</c:v>
                </c:pt>
                <c:pt idx="1">
                  <c:v>63.7</c:v>
                </c:pt>
                <c:pt idx="2">
                  <c:v>42.9</c:v>
                </c:pt>
                <c:pt idx="3">
                  <c:v>36.700000000000003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Φύλλο6!$A$4</c:f>
              <c:strCache>
                <c:ptCount val="1"/>
                <c:pt idx="0">
                  <c:v>random</c:v>
                </c:pt>
              </c:strCache>
            </c:strRef>
          </c:tx>
          <c:cat>
            <c:numRef>
              <c:f>Φύλλο6!$B$2:$E$2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</c:numCache>
            </c:numRef>
          </c:cat>
          <c:val>
            <c:numRef>
              <c:f>Φύλλο6!$B$4:$E$4</c:f>
              <c:numCache>
                <c:formatCode>General</c:formatCode>
                <c:ptCount val="4"/>
                <c:pt idx="0">
                  <c:v>61.5</c:v>
                </c:pt>
                <c:pt idx="1">
                  <c:v>31.2</c:v>
                </c:pt>
                <c:pt idx="2">
                  <c:v>16.600000000000001</c:v>
                </c:pt>
                <c:pt idx="3">
                  <c:v>12.3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7055488"/>
        <c:axId val="47501824"/>
      </c:lineChart>
      <c:catAx>
        <c:axId val="11705548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/>
                  <a:t>T</a:t>
                </a:r>
                <a:r>
                  <a:rPr lang="en-US" dirty="0" smtClean="0"/>
                  <a:t>hreads</a:t>
                </a:r>
                <a:endParaRPr lang="el-GR" dirty="0"/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47501824"/>
        <c:crosses val="autoZero"/>
        <c:auto val="1"/>
        <c:lblAlgn val="ctr"/>
        <c:lblOffset val="100"/>
        <c:noMultiLvlLbl val="0"/>
      </c:catAx>
      <c:valAx>
        <c:axId val="4750182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 smtClean="0"/>
                  <a:t>Seconds</a:t>
                </a:r>
                <a:endParaRPr lang="en-US" dirty="0"/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17055488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l-GR" b="0" dirty="0" smtClean="0"/>
              <a:t>ΚΚΖ</a:t>
            </a:r>
            <a:r>
              <a:rPr lang="el-GR" b="0" baseline="0" dirty="0" smtClean="0"/>
              <a:t> </a:t>
            </a:r>
            <a:r>
              <a:rPr lang="en-US" b="0" baseline="0" dirty="0" smtClean="0"/>
              <a:t>vs. Random MSE (5 iterations)</a:t>
            </a:r>
            <a:endParaRPr lang="el-GR" b="0" dirty="0"/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Φύλλο6!$L$3</c:f>
              <c:strCache>
                <c:ptCount val="1"/>
                <c:pt idx="0">
                  <c:v>kkz</c:v>
                </c:pt>
              </c:strCache>
            </c:strRef>
          </c:tx>
          <c:invertIfNegative val="0"/>
          <c:cat>
            <c:strRef>
              <c:f>Φύλλο6!$M$2:$P$2</c:f>
              <c:strCache>
                <c:ptCount val="4"/>
                <c:pt idx="0">
                  <c:v>Intra Y</c:v>
                </c:pt>
                <c:pt idx="1">
                  <c:v>Intra UV</c:v>
                </c:pt>
                <c:pt idx="2">
                  <c:v>Inter Y</c:v>
                </c:pt>
                <c:pt idx="3">
                  <c:v>Inter UV</c:v>
                </c:pt>
              </c:strCache>
            </c:strRef>
          </c:cat>
          <c:val>
            <c:numRef>
              <c:f>Φύλλο6!$M$3:$P$3</c:f>
              <c:numCache>
                <c:formatCode>General</c:formatCode>
                <c:ptCount val="4"/>
                <c:pt idx="0">
                  <c:v>0.43000000000000005</c:v>
                </c:pt>
                <c:pt idx="1">
                  <c:v>0.18000000000000002</c:v>
                </c:pt>
                <c:pt idx="2">
                  <c:v>0.16</c:v>
                </c:pt>
                <c:pt idx="3">
                  <c:v>7.0000000000000021E-2</c:v>
                </c:pt>
              </c:numCache>
            </c:numRef>
          </c:val>
        </c:ser>
        <c:ser>
          <c:idx val="1"/>
          <c:order val="1"/>
          <c:tx>
            <c:strRef>
              <c:f>Φύλλο6!$L$4</c:f>
              <c:strCache>
                <c:ptCount val="1"/>
                <c:pt idx="0">
                  <c:v>random</c:v>
                </c:pt>
              </c:strCache>
            </c:strRef>
          </c:tx>
          <c:invertIfNegative val="0"/>
          <c:cat>
            <c:strRef>
              <c:f>Φύλλο6!$M$2:$P$2</c:f>
              <c:strCache>
                <c:ptCount val="4"/>
                <c:pt idx="0">
                  <c:v>Intra Y</c:v>
                </c:pt>
                <c:pt idx="1">
                  <c:v>Intra UV</c:v>
                </c:pt>
                <c:pt idx="2">
                  <c:v>Inter Y</c:v>
                </c:pt>
                <c:pt idx="3">
                  <c:v>Inter UV</c:v>
                </c:pt>
              </c:strCache>
            </c:strRef>
          </c:cat>
          <c:val>
            <c:numRef>
              <c:f>Φύλλο6!$M$4:$P$4</c:f>
              <c:numCache>
                <c:formatCode>General</c:formatCode>
                <c:ptCount val="4"/>
                <c:pt idx="0">
                  <c:v>2.71</c:v>
                </c:pt>
                <c:pt idx="1">
                  <c:v>0.94000000000000006</c:v>
                </c:pt>
                <c:pt idx="2">
                  <c:v>1.0900000000000001</c:v>
                </c:pt>
                <c:pt idx="3">
                  <c:v>0.46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16803584"/>
        <c:axId val="47503552"/>
      </c:barChart>
      <c:catAx>
        <c:axId val="11680358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Training data type</a:t>
                </a:r>
                <a:endParaRPr lang="en-US" dirty="0"/>
              </a:p>
            </c:rich>
          </c:tx>
          <c:overlay val="0"/>
        </c:title>
        <c:majorTickMark val="out"/>
        <c:minorTickMark val="none"/>
        <c:tickLblPos val="nextTo"/>
        <c:crossAx val="47503552"/>
        <c:crosses val="autoZero"/>
        <c:auto val="1"/>
        <c:lblAlgn val="ctr"/>
        <c:lblOffset val="100"/>
        <c:noMultiLvlLbl val="0"/>
      </c:catAx>
      <c:valAx>
        <c:axId val="4750355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/>
                  <a:t>MSE</a:t>
                </a:r>
                <a:endParaRPr lang="el-GR"/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16803584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l-G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/>
              <a:t>FastNN</a:t>
            </a:r>
            <a:r>
              <a:rPr lang="en-US" baseline="0" dirty="0"/>
              <a:t> </a:t>
            </a:r>
            <a:r>
              <a:rPr lang="en-US" baseline="0" dirty="0" smtClean="0"/>
              <a:t>vs. </a:t>
            </a:r>
            <a:r>
              <a:rPr lang="en-US" baseline="0" dirty="0"/>
              <a:t>Full Search</a:t>
            </a:r>
            <a:endParaRPr lang="el-GR" dirty="0"/>
          </a:p>
        </c:rich>
      </c:tx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Φύλλο6!$A$24</c:f>
              <c:strCache>
                <c:ptCount val="1"/>
                <c:pt idx="0">
                  <c:v>FastNN</c:v>
                </c:pt>
              </c:strCache>
            </c:strRef>
          </c:tx>
          <c:cat>
            <c:numRef>
              <c:f>Φύλλο6!$B$23:$E$23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</c:numCache>
            </c:numRef>
          </c:cat>
          <c:val>
            <c:numRef>
              <c:f>Φύλλο6!$B$24:$E$24</c:f>
              <c:numCache>
                <c:formatCode>General</c:formatCode>
                <c:ptCount val="4"/>
                <c:pt idx="0">
                  <c:v>9.7000000000000011</c:v>
                </c:pt>
                <c:pt idx="1">
                  <c:v>6.1</c:v>
                </c:pt>
                <c:pt idx="2">
                  <c:v>4.4000000000000004</c:v>
                </c:pt>
                <c:pt idx="3">
                  <c:v>3.2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Φύλλο6!$A$25</c:f>
              <c:strCache>
                <c:ptCount val="1"/>
                <c:pt idx="0">
                  <c:v>FS</c:v>
                </c:pt>
              </c:strCache>
            </c:strRef>
          </c:tx>
          <c:cat>
            <c:numRef>
              <c:f>Φύλλο6!$B$23:$E$23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</c:numCache>
            </c:numRef>
          </c:cat>
          <c:val>
            <c:numRef>
              <c:f>Φύλλο6!$B$25:$E$25</c:f>
              <c:numCache>
                <c:formatCode>General</c:formatCode>
                <c:ptCount val="4"/>
                <c:pt idx="0">
                  <c:v>61.4</c:v>
                </c:pt>
                <c:pt idx="1">
                  <c:v>31.2</c:v>
                </c:pt>
                <c:pt idx="2">
                  <c:v>16.600000000000001</c:v>
                </c:pt>
                <c:pt idx="3">
                  <c:v>12.3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801536"/>
        <c:axId val="117948416"/>
      </c:lineChart>
      <c:catAx>
        <c:axId val="1168015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/>
                  <a:t>threads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17948416"/>
        <c:crosses val="autoZero"/>
        <c:auto val="1"/>
        <c:lblAlgn val="ctr"/>
        <c:lblOffset val="100"/>
        <c:noMultiLvlLbl val="0"/>
      </c:catAx>
      <c:valAx>
        <c:axId val="11794841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/>
                  <a:t>Seconds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16801536"/>
        <c:crosses val="autoZero"/>
        <c:crossBetween val="between"/>
      </c:valAx>
    </c:plotArea>
    <c:legend>
      <c:legendPos val="r"/>
      <c:overlay val="0"/>
    </c:legend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78444-0FD2-49F3-8A5F-661F50284C3B}" type="datetimeFigureOut">
              <a:rPr lang="el-GR" smtClean="0"/>
              <a:t>28/6/2013</a:t>
            </a:fld>
            <a:endParaRPr lang="el-G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5324E-68D9-4272-823A-879BBB674EDB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15383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jpg>
</file>

<file path=ppt/media/image10.png>
</file>

<file path=ppt/media/image11.jpeg>
</file>

<file path=ppt/media/image12.jpg>
</file>

<file path=ppt/media/image12.png>
</file>

<file path=ppt/media/image13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24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 dirty="0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F69A5-21AF-4DE6-8400-2FAB1987341F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 dirty="0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 smtClean="0"/>
              <a:t>Στυλ υποδείγματος κειμένου</a:t>
            </a:r>
          </a:p>
          <a:p>
            <a:pPr lvl="1"/>
            <a:r>
              <a:rPr lang="el-GR" smtClean="0"/>
              <a:t>Δεύτερου επιπέδου</a:t>
            </a:r>
          </a:p>
          <a:p>
            <a:pPr lvl="2"/>
            <a:r>
              <a:rPr lang="el-GR" smtClean="0"/>
              <a:t>Τρίτου επιπέδου</a:t>
            </a:r>
          </a:p>
          <a:p>
            <a:pPr lvl="3"/>
            <a:r>
              <a:rPr lang="el-GR" smtClean="0"/>
              <a:t>Τέταρτου επιπέδου</a:t>
            </a:r>
          </a:p>
          <a:p>
            <a:pPr lvl="4"/>
            <a:r>
              <a:rPr lang="el-GR" smtClean="0"/>
              <a:t>Πέμπτου επιπέδου</a:t>
            </a:r>
            <a:endParaRPr lang="el-GR"/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 dirty="0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4F296C-8946-4DCA-A972-2E3479CEB6C1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103547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6658002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10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200072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11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2154928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12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7947598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Μικρή</a:t>
            </a:r>
            <a:r>
              <a:rPr lang="el-GR" baseline="0" dirty="0" smtClean="0"/>
              <a:t> ενέργεια που αργότερα μας μηδενίζει πολλές συνιστώσες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13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7212447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Δοκιμή</a:t>
            </a:r>
            <a:r>
              <a:rPr lang="el-GR" baseline="0" dirty="0" smtClean="0"/>
              <a:t> όλων μέχρι να καταλήξουμε στο καλύτερο</a:t>
            </a:r>
            <a:endParaRPr lang="en-US" baseline="0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l-GR" baseline="0" dirty="0" smtClean="0"/>
              <a:t>Με τον όρο καλύτερο εννοούμε η λιγότερα </a:t>
            </a:r>
            <a:r>
              <a:rPr lang="en-US" baseline="0" dirty="0" smtClean="0"/>
              <a:t>bits </a:t>
            </a:r>
            <a:r>
              <a:rPr lang="el-GR" baseline="0" dirty="0" smtClean="0"/>
              <a:t>η μικρότερο </a:t>
            </a:r>
            <a:r>
              <a:rPr lang="en-US" baseline="0" dirty="0" smtClean="0"/>
              <a:t>SAD</a:t>
            </a:r>
            <a:endParaRPr lang="el-GR" baseline="0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l-GR" baseline="0" dirty="0" smtClean="0"/>
              <a:t>Χειρότερη απόδοση συμπίεσης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l-GR" baseline="0" dirty="0" smtClean="0"/>
              <a:t>Αναγκαία γιατί από εδώ ξεκινάει ο αποκωδικοποιητής μιας και έχει όλη την πληροφορία.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l-GR" baseline="0" dirty="0" smtClean="0"/>
              <a:t>Μικρή πολυπλοκότητα</a:t>
            </a: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14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596661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15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4298581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Μεγάλες</a:t>
            </a:r>
            <a:r>
              <a:rPr lang="el-GR" baseline="0" dirty="0" smtClean="0"/>
              <a:t> διαφορές ανα εφαρμογή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16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5458599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17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6172215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Οι</a:t>
            </a:r>
            <a:r>
              <a:rPr lang="el-GR" baseline="0" dirty="0" smtClean="0"/>
              <a:t> πολλαπλασιαστές του πίνακαςκβαντοποίησης είναι ανάλογος με το </a:t>
            </a:r>
            <a:r>
              <a:rPr lang="en-US" baseline="0" dirty="0" smtClean="0"/>
              <a:t>QP </a:t>
            </a:r>
            <a:r>
              <a:rPr lang="el-GR" baseline="0" dirty="0" smtClean="0"/>
              <a:t>στον </a:t>
            </a:r>
            <a:r>
              <a:rPr lang="en-US" baseline="0" dirty="0" smtClean="0"/>
              <a:t>H264 [0,51]</a:t>
            </a:r>
            <a:endParaRPr lang="el-GR" baseline="0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l-GR" baseline="0" dirty="0" smtClean="0"/>
              <a:t>Μικρότεροι αριθμοι [λιγότερα </a:t>
            </a:r>
            <a:r>
              <a:rPr lang="en-US" baseline="0" dirty="0" smtClean="0"/>
              <a:t>bits]</a:t>
            </a:r>
            <a:r>
              <a:rPr lang="el-GR" baseline="0" dirty="0" smtClean="0"/>
              <a:t> και περισσότερα 0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18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5235503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19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657612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4166874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20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9651577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21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1986198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err="1" smtClean="0"/>
              <a:t>Mi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enasxolisi</a:t>
            </a:r>
            <a:r>
              <a:rPr lang="en-US" baseline="0" dirty="0" smtClean="0"/>
              <a:t> me </a:t>
            </a:r>
            <a:r>
              <a:rPr lang="en-US" baseline="0" dirty="0" err="1" smtClean="0"/>
              <a:t>kapia</a:t>
            </a:r>
            <a:r>
              <a:rPr lang="en-US" baseline="0" dirty="0" smtClean="0"/>
              <a:t> components </a:t>
            </a:r>
            <a:r>
              <a:rPr lang="en-US" baseline="0" dirty="0" err="1" smtClean="0"/>
              <a:t>tou</a:t>
            </a:r>
            <a:r>
              <a:rPr lang="en-US" baseline="0" dirty="0" smtClean="0"/>
              <a:t> encoder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22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4736326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23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5408124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Uniform</a:t>
            </a:r>
            <a:r>
              <a:rPr lang="en-US" baseline="0" dirty="0" smtClean="0"/>
              <a:t> 2 bits </a:t>
            </a:r>
            <a:r>
              <a:rPr lang="el-GR" baseline="0" dirty="0" smtClean="0"/>
              <a:t>με πιθανότητα 0.7,0.1,0.1,0.1  </a:t>
            </a:r>
            <a:r>
              <a:rPr lang="el-GR" baseline="0" dirty="0" err="1" smtClean="0"/>
              <a:t>τοτε</a:t>
            </a:r>
            <a:r>
              <a:rPr lang="el-GR" baseline="0" dirty="0" smtClean="0"/>
              <a:t> 1.35</a:t>
            </a:r>
            <a:r>
              <a:rPr lang="en-US" baseline="0" dirty="0" smtClean="0"/>
              <a:t>bits</a:t>
            </a: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24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5805533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Huffman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Encode</a:t>
            </a:r>
            <a:r>
              <a:rPr lang="en-US" baseline="0" dirty="0" smtClean="0"/>
              <a:t> one symbol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Offline tree construction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Encoding free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Decoding 1 operation/bit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n-US" dirty="0" smtClean="0"/>
              <a:t>CABAC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dirty="0" smtClean="0"/>
              <a:t>Encode</a:t>
            </a:r>
            <a:r>
              <a:rPr lang="en-US" baseline="0" dirty="0" smtClean="0"/>
              <a:t> symbol sequence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50-100 operations /bit for encoding,</a:t>
            </a:r>
            <a:r>
              <a:rPr lang="el-GR" baseline="0" dirty="0" smtClean="0"/>
              <a:t> </a:t>
            </a:r>
            <a:r>
              <a:rPr lang="en-US" baseline="0" dirty="0" smtClean="0"/>
              <a:t>decoding</a:t>
            </a:r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25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6128270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26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1070692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k=2 , d=2,</a:t>
            </a:r>
            <a:r>
              <a:rPr lang="en-US" baseline="0" dirty="0" smtClean="0"/>
              <a:t> n=100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27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6532525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KKZ</a:t>
            </a:r>
            <a:r>
              <a:rPr lang="en-US" baseline="0" dirty="0" smtClean="0"/>
              <a:t> </a:t>
            </a:r>
            <a:r>
              <a:rPr lang="el-GR" baseline="0" dirty="0" smtClean="0"/>
              <a:t>κανει και την πρωτη επαναληψη πραγμα το οποιο συμπεριλαμβανουμε και στην </a:t>
            </a:r>
            <a:r>
              <a:rPr lang="en-US" baseline="0" dirty="0" smtClean="0"/>
              <a:t>random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28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1608782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29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010973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56.5</a:t>
            </a:r>
            <a:r>
              <a:rPr lang="el-GR" baseline="0" dirty="0" smtClean="0"/>
              <a:t> </a:t>
            </a:r>
            <a:r>
              <a:rPr lang="en-US" baseline="0" dirty="0" smtClean="0"/>
              <a:t>HD min uncompressed = 110GB</a:t>
            </a:r>
            <a:endParaRPr lang="el-GR" baseline="0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baseline="0" dirty="0" smtClean="0"/>
              <a:t>Compress Techniques</a:t>
            </a:r>
            <a:endParaRPr lang="el-GR" baseline="0" dirty="0" smtClean="0"/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Compressed 1.3GB.</a:t>
            </a:r>
            <a:endParaRPr lang="el-GR" baseline="0" dirty="0" smtClean="0"/>
          </a:p>
          <a:p>
            <a:pPr marL="628650" lvl="1" indent="-171450">
              <a:buFont typeface="Arial" pitchFamily="34" charset="0"/>
              <a:buChar char="•"/>
            </a:pPr>
            <a:r>
              <a:rPr lang="en-US" baseline="0" dirty="0" smtClean="0"/>
              <a:t>Lossless 8</a:t>
            </a:r>
            <a:r>
              <a:rPr lang="el-GR" baseline="0" dirty="0" smtClean="0"/>
              <a:t>-</a:t>
            </a:r>
            <a:r>
              <a:rPr lang="en-US" baseline="0" dirty="0" smtClean="0"/>
              <a:t>10 compress ratio.</a:t>
            </a:r>
            <a:endParaRPr lang="el-GR" baseline="0" dirty="0" smtClean="0"/>
          </a:p>
          <a:p>
            <a:pPr marL="171450" lvl="0" indent="-171450">
              <a:buFont typeface="Arial" pitchFamily="34" charset="0"/>
              <a:buChar char="•"/>
            </a:pPr>
            <a:r>
              <a:rPr lang="el-GR" baseline="0" dirty="0" smtClean="0"/>
              <a:t>Ευαισθησία ματιού μικρότερη των 38</a:t>
            </a:r>
            <a:r>
              <a:rPr lang="en-US" baseline="0" dirty="0" smtClean="0"/>
              <a:t>dB PSNR</a:t>
            </a:r>
          </a:p>
          <a:p>
            <a:pPr marL="171450" lvl="0" indent="-171450">
              <a:buFont typeface="Arial" pitchFamily="34" charset="0"/>
              <a:buChar char="•"/>
            </a:pPr>
            <a:r>
              <a:rPr lang="el-GR" baseline="0" dirty="0" smtClean="0"/>
              <a:t>Πολυπλοκότητα κλιμακώνει άσχημα ανάλογα με την ανάλυση</a:t>
            </a:r>
          </a:p>
          <a:p>
            <a:pPr marL="171450" lvl="0" indent="-171450">
              <a:buFont typeface="Arial" pitchFamily="34" charset="0"/>
              <a:buChar char="•"/>
            </a:pPr>
            <a:endParaRPr lang="en-US" baseline="0" dirty="0" smtClean="0"/>
          </a:p>
          <a:p>
            <a:pPr marL="171450" indent="-171450">
              <a:buFont typeface="Arial" pitchFamily="34" charset="0"/>
              <a:buChar char="•"/>
            </a:pPr>
            <a:endParaRPr lang="el-GR" dirty="0" smtClean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6149664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30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71617907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31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44072895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Τροποποίηση του </a:t>
            </a:r>
            <a:r>
              <a:rPr lang="en-US" dirty="0" smtClean="0"/>
              <a:t>cfg </a:t>
            </a:r>
            <a:r>
              <a:rPr lang="el-GR" dirty="0" smtClean="0"/>
              <a:t>του </a:t>
            </a:r>
            <a:r>
              <a:rPr lang="en-US" dirty="0" smtClean="0"/>
              <a:t>decoder </a:t>
            </a:r>
            <a:r>
              <a:rPr lang="el-GR" dirty="0" smtClean="0"/>
              <a:t>ώστε να εξάγει </a:t>
            </a:r>
            <a:r>
              <a:rPr lang="en-US" dirty="0" smtClean="0"/>
              <a:t>residuals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32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13017963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Συνολική διάρκεια 23 μέρες.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Χρειαζόμαστε</a:t>
            </a:r>
            <a:r>
              <a:rPr lang="el-GR" baseline="0" dirty="0" smtClean="0"/>
              <a:t> πολλά </a:t>
            </a:r>
            <a:r>
              <a:rPr lang="en-US" baseline="0" dirty="0" smtClean="0"/>
              <a:t>vectors </a:t>
            </a:r>
            <a:r>
              <a:rPr lang="el-GR" baseline="0" dirty="0" smtClean="0"/>
              <a:t>για να έχουμε καλα στατιστικα</a:t>
            </a:r>
          </a:p>
          <a:p>
            <a:pPr marL="171450" indent="-171450">
              <a:buFont typeface="Arial" pitchFamily="34" charset="0"/>
              <a:buChar char="•"/>
            </a:pP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33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3591877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εφόσον είναι γνωστή η ενέργεια των κβαντοποιημένων block τότε είναι γνωστή και η κατηγορία που ανήκει το τρέχον block κάτι το οποίο μειώνει την αβεβαιότητα  για το τρέχον block</a:t>
            </a:r>
            <a:endParaRPr lang="en-US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Εξαγωγή</a:t>
            </a:r>
            <a:r>
              <a:rPr lang="el-GR" baseline="0" dirty="0" smtClean="0"/>
              <a:t> </a:t>
            </a:r>
            <a:r>
              <a:rPr lang="en-US" baseline="0" dirty="0" smtClean="0"/>
              <a:t>residuals </a:t>
            </a:r>
            <a:r>
              <a:rPr lang="el-GR" baseline="0" dirty="0" smtClean="0"/>
              <a:t>σε μορφη καρε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34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48018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l-GR" dirty="0" smtClean="0"/>
              <a:t>Αξίζει να παρατηρήσουμε ότι υπάρχουν λίγα στο πλήθος αλλά με μεγάλη πιθανότητα clusters μικρής ενέργειας (αριστερό μέρος), ενώ υπάρχουν πολλά με μικρή πιθανότητα clusters μεγάλης ενέργειας (δεξί μέρος).</a:t>
            </a:r>
          </a:p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35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6976424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36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044516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εικόνας διαφάνειας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- Θέση σημειώσεων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 typeface="Arial" pitchFamily="34" charset="0"/>
              <a:buChar char="•"/>
            </a:pPr>
            <a:r>
              <a:rPr lang="el-GR" baseline="0" dirty="0" smtClean="0"/>
              <a:t>Αλλαγές στο </a:t>
            </a:r>
            <a:r>
              <a:rPr lang="en-US" baseline="0" dirty="0" smtClean="0"/>
              <a:t>cfg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Συγχρονισμός </a:t>
            </a:r>
            <a:r>
              <a:rPr lang="en-US" dirty="0" smtClean="0"/>
              <a:t>encoder-decoder</a:t>
            </a:r>
            <a:endParaRPr lang="el-GR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QP=0,</a:t>
            </a:r>
            <a:r>
              <a:rPr lang="en-US" baseline="0" dirty="0" smtClean="0"/>
              <a:t> </a:t>
            </a:r>
            <a:r>
              <a:rPr lang="el-GR" baseline="0" dirty="0" smtClean="0"/>
              <a:t>αποφευγουμε τον μηχανισμο </a:t>
            </a:r>
            <a:r>
              <a:rPr lang="en-US" baseline="0" dirty="0" smtClean="0"/>
              <a:t>quant trans</a:t>
            </a:r>
            <a:endParaRPr lang="el-GR" dirty="0" smtClean="0"/>
          </a:p>
          <a:p>
            <a:pPr marL="171450" indent="-171450">
              <a:buFont typeface="Arial" pitchFamily="34" charset="0"/>
              <a:buChar char="•"/>
            </a:pPr>
            <a:r>
              <a:rPr lang="el-GR" dirty="0" smtClean="0"/>
              <a:t>Πολλές</a:t>
            </a:r>
            <a:r>
              <a:rPr lang="el-GR" baseline="0" dirty="0" smtClean="0"/>
              <a:t> δοκιμές</a:t>
            </a:r>
            <a:r>
              <a:rPr lang="en-US" baseline="0" dirty="0" smtClean="0"/>
              <a:t> </a:t>
            </a:r>
            <a:r>
              <a:rPr lang="el-GR" baseline="0" dirty="0" smtClean="0"/>
              <a:t>άρα προσωρινα </a:t>
            </a:r>
            <a:r>
              <a:rPr lang="en-US" baseline="0" dirty="0" err="1" smtClean="0"/>
              <a:t>vq</a:t>
            </a:r>
            <a:r>
              <a:rPr lang="en-US" baseline="0" dirty="0" smtClean="0"/>
              <a:t> indices</a:t>
            </a:r>
            <a:endParaRPr lang="el-GR" baseline="0" dirty="0" smtClean="0"/>
          </a:p>
          <a:p>
            <a:pPr marL="0" indent="0">
              <a:buFont typeface="Arial" pitchFamily="34" charset="0"/>
              <a:buNone/>
            </a:pPr>
            <a:r>
              <a:rPr lang="el-GR" baseline="0" dirty="0" smtClean="0"/>
              <a:t/>
            </a:r>
            <a:br>
              <a:rPr lang="el-GR" baseline="0" dirty="0" smtClean="0"/>
            </a:br>
            <a:endParaRPr lang="el-GR" dirty="0"/>
          </a:p>
        </p:txBody>
      </p:sp>
      <p:sp>
        <p:nvSpPr>
          <p:cNvPr id="4" name="3 - Θέση αριθμού διαφάνειας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37</a:t>
            </a:fld>
            <a:endParaRPr lang="el-GR" dirty="0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=16 indices </a:t>
            </a:r>
            <a:r>
              <a:rPr lang="en-US" dirty="0" err="1" smtClean="0"/>
              <a:t>gia</a:t>
            </a:r>
            <a:r>
              <a:rPr lang="en-US" dirty="0" smtClean="0"/>
              <a:t> to 16x16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kai</a:t>
            </a:r>
            <a:r>
              <a:rPr lang="en-US" baseline="0" dirty="0" smtClean="0"/>
              <a:t> 4+4 </a:t>
            </a:r>
            <a:r>
              <a:rPr lang="en-US" baseline="0" dirty="0" err="1" smtClean="0"/>
              <a:t>gia</a:t>
            </a:r>
            <a:r>
              <a:rPr lang="en-US" baseline="0" dirty="0" smtClean="0"/>
              <a:t> to U,V 8x8 </a:t>
            </a:r>
            <a:r>
              <a:rPr lang="en-US" baseline="0" dirty="0" err="1" smtClean="0"/>
              <a:t>macroblock</a:t>
            </a:r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38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25197130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39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695221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itchFamily="34" charset="0"/>
              <a:buChar char="•"/>
            </a:pPr>
            <a:r>
              <a:rPr lang="en-US" dirty="0" smtClean="0"/>
              <a:t>QP 70,95,97</a:t>
            </a: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4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4886502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εικόνας διαφάνειας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- Θέση σημειώσεων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l-GR" dirty="0" smtClean="0"/>
              <a:t> Υλικό δοκιμής</a:t>
            </a:r>
            <a:r>
              <a:rPr lang="el-GR" baseline="0" dirty="0" smtClean="0"/>
              <a:t> του </a:t>
            </a:r>
            <a:r>
              <a:rPr lang="en-US" baseline="0" dirty="0" smtClean="0"/>
              <a:t>H265</a:t>
            </a:r>
            <a:endParaRPr lang="el-GR" dirty="0"/>
          </a:p>
        </p:txBody>
      </p:sp>
      <p:sp>
        <p:nvSpPr>
          <p:cNvPr id="4" name="3 - Θέση αριθμού διαφάνειας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40</a:t>
            </a:fld>
            <a:endParaRPr lang="el-GR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41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104547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42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74638558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εικόνας διαφάνειας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- Θέση σημειώσεων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PSNR </a:t>
            </a:r>
            <a:r>
              <a:rPr lang="el-GR" dirty="0" smtClean="0"/>
              <a:t>των βίντεο πολύ κοντά μεταξυ </a:t>
            </a:r>
            <a:r>
              <a:rPr lang="en-US" dirty="0" err="1" smtClean="0"/>
              <a:t>jm-vq</a:t>
            </a: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l-GR" dirty="0" smtClean="0"/>
              <a:t>Στα</a:t>
            </a:r>
            <a:r>
              <a:rPr lang="el-GR" baseline="0" dirty="0" smtClean="0"/>
              <a:t> δύσκολα βίντεο καλύτερη απόδοση</a:t>
            </a:r>
          </a:p>
          <a:p>
            <a:pPr>
              <a:buFont typeface="Arial" pitchFamily="34" charset="0"/>
              <a:buChar char="•"/>
            </a:pPr>
            <a:r>
              <a:rPr lang="el-GR" baseline="0" dirty="0" smtClean="0"/>
              <a:t>Υπολογισμός πλήθους των </a:t>
            </a:r>
            <a:r>
              <a:rPr lang="en-US" baseline="0" dirty="0" smtClean="0"/>
              <a:t>skipped </a:t>
            </a:r>
            <a:r>
              <a:rPr lang="en-US" baseline="0" dirty="0" err="1" smtClean="0"/>
              <a:t>mb</a:t>
            </a:r>
            <a:endParaRPr lang="el-GR" baseline="0" dirty="0" smtClean="0"/>
          </a:p>
          <a:p>
            <a:pPr>
              <a:buFont typeface="Arial" pitchFamily="34" charset="0"/>
              <a:buChar char="•"/>
            </a:pPr>
            <a:r>
              <a:rPr lang="el-GR" baseline="0" dirty="0" smtClean="0"/>
              <a:t>Δεν υπολογίστηκε το </a:t>
            </a:r>
            <a:r>
              <a:rPr lang="en-US" baseline="0" dirty="0" smtClean="0"/>
              <a:t>overhead</a:t>
            </a:r>
            <a:r>
              <a:rPr lang="el-GR" baseline="0" dirty="0" smtClean="0"/>
              <a:t> του κωδικοποιητή αλλά ούτε και τα επιπλέον </a:t>
            </a:r>
            <a:r>
              <a:rPr lang="en-US" baseline="0" dirty="0" smtClean="0"/>
              <a:t>skipped blocks</a:t>
            </a:r>
          </a:p>
          <a:p>
            <a:pPr>
              <a:buFont typeface="Arial" pitchFamily="34" charset="0"/>
              <a:buChar char="•"/>
            </a:pPr>
            <a:r>
              <a:rPr lang="en-US" dirty="0" err="1" smtClean="0"/>
              <a:t>Jmcoeff_bits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antikatastithikan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plithos_vqindices</a:t>
            </a:r>
            <a:r>
              <a:rPr lang="en-US" baseline="0" dirty="0" smtClean="0"/>
              <a:t>*16*entropy</a:t>
            </a:r>
            <a:endParaRPr lang="en-US" dirty="0" smtClean="0"/>
          </a:p>
        </p:txBody>
      </p:sp>
      <p:sp>
        <p:nvSpPr>
          <p:cNvPr id="4" name="3 - Θέση αριθμού διαφάνειας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43</a:t>
            </a:fld>
            <a:endParaRPr lang="el-GR" dirty="0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εικόνας διαφάνειας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- Θέση σημειώσεων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mtClean="0"/>
              <a:t>Vtune</a:t>
            </a:r>
            <a:endParaRPr lang="el-GR"/>
          </a:p>
        </p:txBody>
      </p:sp>
      <p:sp>
        <p:nvSpPr>
          <p:cNvPr id="4" name="3 - Θέση αριθμού διαφάνειας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44</a:t>
            </a:fld>
            <a:endParaRPr lang="el-GR" dirty="0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45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74178785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46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7262128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Θέση εικόνας διαφάνειας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- Θέση σημειώσεων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l-GR" dirty="0" err="1" smtClean="0"/>
              <a:t>Δυσκολα</a:t>
            </a:r>
            <a:r>
              <a:rPr lang="el-GR" baseline="0" dirty="0" smtClean="0"/>
              <a:t> το 1,3 με 27% και 31% </a:t>
            </a:r>
            <a:r>
              <a:rPr lang="el-GR" baseline="0" dirty="0" err="1" smtClean="0"/>
              <a:t>κερδος</a:t>
            </a:r>
            <a:endParaRPr lang="el-GR" baseline="0" dirty="0" smtClean="0"/>
          </a:p>
          <a:p>
            <a:pPr>
              <a:buFont typeface="Arial" pitchFamily="34" charset="0"/>
              <a:buChar char="•"/>
            </a:pPr>
            <a:r>
              <a:rPr lang="el-GR" baseline="0" dirty="0" smtClean="0"/>
              <a:t>Γλυτώνουμε την αρχικοποίηση και </a:t>
            </a:r>
            <a:r>
              <a:rPr lang="el-GR" baseline="0" dirty="0" err="1" smtClean="0"/>
              <a:t>πολλες</a:t>
            </a:r>
            <a:r>
              <a:rPr lang="el-GR" baseline="0" dirty="0" smtClean="0"/>
              <a:t> </a:t>
            </a:r>
            <a:r>
              <a:rPr lang="el-GR" baseline="0" dirty="0" err="1" smtClean="0"/>
              <a:t>επαναληψεις</a:t>
            </a:r>
            <a:endParaRPr lang="el-GR" baseline="0" dirty="0" smtClean="0"/>
          </a:p>
          <a:p>
            <a:pPr>
              <a:buFont typeface="Arial" pitchFamily="34" charset="0"/>
              <a:buChar char="•"/>
            </a:pPr>
            <a:endParaRPr lang="el-GR" dirty="0"/>
          </a:p>
        </p:txBody>
      </p:sp>
      <p:sp>
        <p:nvSpPr>
          <p:cNvPr id="4" name="3 - Θέση αριθμού διαφάνειας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47</a:t>
            </a:fld>
            <a:endParaRPr lang="el-GR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5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5226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6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6891363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7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841260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8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482978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F296C-8946-4DCA-A972-2E3479CEB6C1}" type="slidenum">
              <a:rPr lang="el-GR" smtClean="0"/>
              <a:pPr/>
              <a:t>9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843105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799885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285895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69974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5913373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887612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375442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449398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740148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362113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563220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98915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l-G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l-G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1434A-CF0A-495C-85ED-A23EB3E6D20E}" type="datetimeFigureOut">
              <a:rPr lang="el-GR" smtClean="0"/>
              <a:pPr/>
              <a:t>28/6/2013</a:t>
            </a:fld>
            <a:endParaRPr lang="el-G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139DE-2A7C-4151-8A86-D266D95A29AC}" type="slidenum">
              <a:rPr lang="el-GR" smtClean="0"/>
              <a:pPr/>
              <a:t>‹#›</a:t>
            </a:fld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815240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ctrTitle"/>
          </p:nvPr>
        </p:nvSpPr>
        <p:spPr>
          <a:xfrm>
            <a:off x="685800" y="1500175"/>
            <a:ext cx="7772400" cy="1428759"/>
          </a:xfrm>
        </p:spPr>
        <p:txBody>
          <a:bodyPr>
            <a:normAutofit fontScale="90000"/>
          </a:bodyPr>
          <a:lstStyle/>
          <a:p>
            <a:r>
              <a:rPr lang="el-GR" b="1" dirty="0" smtClean="0"/>
              <a:t>Κβαντοποίηση Διανυσμάτων σε Κωδικοποιητές Βίντεο</a:t>
            </a:r>
            <a:endParaRPr lang="el-GR" b="1" dirty="0"/>
          </a:p>
        </p:txBody>
      </p:sp>
      <p:sp>
        <p:nvSpPr>
          <p:cNvPr id="3" name="Υπότιτλος 2"/>
          <p:cNvSpPr>
            <a:spLocks noGrp="1"/>
          </p:cNvSpPr>
          <p:nvPr>
            <p:ph type="subTitle" idx="1"/>
          </p:nvPr>
        </p:nvSpPr>
        <p:spPr>
          <a:xfrm>
            <a:off x="1428728" y="4071942"/>
            <a:ext cx="6572296" cy="1857388"/>
          </a:xfrm>
        </p:spPr>
        <p:txBody>
          <a:bodyPr>
            <a:normAutofit fontScale="70000" lnSpcReduction="20000"/>
          </a:bodyPr>
          <a:lstStyle/>
          <a:p>
            <a:r>
              <a:rPr lang="el-GR" dirty="0" smtClean="0"/>
              <a:t>Καλός Πέτρος</a:t>
            </a:r>
          </a:p>
          <a:p>
            <a:endParaRPr lang="el-GR" dirty="0" smtClean="0"/>
          </a:p>
          <a:p>
            <a:r>
              <a:rPr lang="el-GR" dirty="0" smtClean="0"/>
              <a:t>Τμήμα Μηχανικών Η/Υ Τηλεπικοινωνιών και Δικτύων</a:t>
            </a:r>
          </a:p>
          <a:p>
            <a:r>
              <a:rPr lang="el-GR" dirty="0" smtClean="0"/>
              <a:t>Πανεπιστήμιο Θεσσαλίας</a:t>
            </a:r>
          </a:p>
          <a:p>
            <a:r>
              <a:rPr lang="el-GR" dirty="0" smtClean="0"/>
              <a:t>Ιούνιος 2013</a:t>
            </a:r>
          </a:p>
          <a:p>
            <a:endParaRPr lang="el-GR" dirty="0" smtClean="0"/>
          </a:p>
        </p:txBody>
      </p:sp>
    </p:spTree>
    <p:extLst>
      <p:ext uri="{BB962C8B-B14F-4D97-AF65-F5344CB8AC3E}">
        <p14:creationId xmlns:p14="http://schemas.microsoft.com/office/powerpoint/2010/main" val="551113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Συνιστώσες </a:t>
            </a:r>
            <a:r>
              <a:rPr lang="en-US" b="1" dirty="0" smtClean="0"/>
              <a:t>YUV</a:t>
            </a:r>
            <a:endParaRPr lang="el-GR" b="1" dirty="0"/>
          </a:p>
        </p:txBody>
      </p:sp>
      <p:pic>
        <p:nvPicPr>
          <p:cNvPr id="6" name="Θέση περιεχομένου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320" y="1600200"/>
            <a:ext cx="6057360" cy="4525963"/>
          </a:xfrm>
        </p:spPr>
      </p:pic>
    </p:spTree>
    <p:extLst>
      <p:ext uri="{BB962C8B-B14F-4D97-AF65-F5344CB8AC3E}">
        <p14:creationId xmlns:p14="http://schemas.microsoft.com/office/powerpoint/2010/main" val="425522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b="1" dirty="0" smtClean="0"/>
              <a:t>Τοποθέτηση των </a:t>
            </a:r>
            <a:r>
              <a:rPr lang="en-US" b="1" dirty="0" smtClean="0"/>
              <a:t>pixels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l-GR" sz="2700" dirty="0" smtClean="0"/>
              <a:t>Για </a:t>
            </a:r>
            <a:r>
              <a:rPr lang="el-GR" sz="2700" dirty="0"/>
              <a:t>να δημιουργήσουν ένα καρέ τα τοποθετούμε με διάφορους τρόπους</a:t>
            </a:r>
            <a:r>
              <a:rPr lang="en-US" sz="2700" dirty="0"/>
              <a:t> </a:t>
            </a:r>
            <a:r>
              <a:rPr lang="en-US" sz="2700" dirty="0" smtClean="0"/>
              <a:t>(</a:t>
            </a:r>
            <a:r>
              <a:rPr lang="el-GR" sz="2700" dirty="0" smtClean="0"/>
              <a:t>πχ </a:t>
            </a:r>
            <a:r>
              <a:rPr lang="en-US" sz="2700" dirty="0" smtClean="0"/>
              <a:t>YUV420</a:t>
            </a:r>
            <a:r>
              <a:rPr lang="el-GR" sz="2700" dirty="0"/>
              <a:t>,</a:t>
            </a:r>
            <a:r>
              <a:rPr lang="en-US" sz="2700" dirty="0"/>
              <a:t>YUV444</a:t>
            </a:r>
            <a:r>
              <a:rPr lang="en-US" sz="2700" dirty="0" smtClean="0"/>
              <a:t>)</a:t>
            </a:r>
            <a:endParaRPr lang="el-GR" sz="2700" dirty="0" smtClean="0"/>
          </a:p>
          <a:p>
            <a:endParaRPr lang="el-GR" sz="2700" dirty="0" smtClean="0"/>
          </a:p>
          <a:p>
            <a:endParaRPr lang="el-GR" sz="2700" dirty="0" smtClean="0"/>
          </a:p>
          <a:p>
            <a:endParaRPr lang="en-US" sz="2700" dirty="0" smtClean="0"/>
          </a:p>
          <a:p>
            <a:endParaRPr lang="el-GR" sz="2700" dirty="0"/>
          </a:p>
        </p:txBody>
      </p:sp>
      <p:pic>
        <p:nvPicPr>
          <p:cNvPr id="4" name="Εικόνα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96" y="3000372"/>
            <a:ext cx="8429685" cy="350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676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b="1" dirty="0" smtClean="0"/>
              <a:t>Οργάνωση των </a:t>
            </a:r>
            <a:r>
              <a:rPr lang="en-US" b="1" dirty="0" smtClean="0"/>
              <a:t>pixels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l-GR" sz="2700" dirty="0" smtClean="0"/>
              <a:t>Οργάνωση σε </a:t>
            </a:r>
            <a:r>
              <a:rPr lang="en-US" sz="2700" dirty="0" smtClean="0"/>
              <a:t>macroblocks, blocks, subblocks</a:t>
            </a:r>
            <a:br>
              <a:rPr lang="en-US" sz="2700" dirty="0" smtClean="0"/>
            </a:br>
            <a:endParaRPr lang="el-GR" sz="2700" dirty="0"/>
          </a:p>
        </p:txBody>
      </p:sp>
      <p:pic>
        <p:nvPicPr>
          <p:cNvPr id="4" name="Εικόνα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48" y="2862262"/>
            <a:ext cx="7860705" cy="292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79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Οργάνωση των καρέ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700" dirty="0" smtClean="0"/>
              <a:t>Intra</a:t>
            </a:r>
            <a:r>
              <a:rPr lang="el-GR" sz="2700" dirty="0" smtClean="0"/>
              <a:t> (</a:t>
            </a:r>
            <a:r>
              <a:rPr lang="en-US" sz="2700" dirty="0" smtClean="0"/>
              <a:t>Spatial</a:t>
            </a:r>
            <a:r>
              <a:rPr lang="en-US" sz="2700" dirty="0" smtClean="0"/>
              <a:t>)</a:t>
            </a:r>
          </a:p>
          <a:p>
            <a:pPr lvl="1"/>
            <a:r>
              <a:rPr lang="en-US" sz="2400" dirty="0" smtClean="0"/>
              <a:t>I </a:t>
            </a:r>
            <a:r>
              <a:rPr lang="en-US" sz="2400" dirty="0" smtClean="0"/>
              <a:t>frames</a:t>
            </a:r>
            <a:endParaRPr lang="el-GR" sz="2400" dirty="0" smtClean="0"/>
          </a:p>
          <a:p>
            <a:pPr lvl="1">
              <a:buNone/>
            </a:pPr>
            <a:endParaRPr lang="el-GR" dirty="0" smtClean="0"/>
          </a:p>
          <a:p>
            <a:pPr lvl="1"/>
            <a:endParaRPr lang="en-US" dirty="0" smtClean="0"/>
          </a:p>
          <a:p>
            <a:r>
              <a:rPr lang="en-US" sz="2700" dirty="0" smtClean="0"/>
              <a:t>Inter </a:t>
            </a:r>
            <a:r>
              <a:rPr lang="en-US" sz="2700" smtClean="0"/>
              <a:t>(</a:t>
            </a:r>
            <a:r>
              <a:rPr lang="en-US" sz="2700" smtClean="0"/>
              <a:t>Temporal</a:t>
            </a:r>
            <a:r>
              <a:rPr lang="en-US" sz="2700" smtClean="0"/>
              <a:t>)</a:t>
            </a:r>
            <a:endParaRPr lang="en-US" sz="2700" dirty="0" smtClean="0"/>
          </a:p>
          <a:p>
            <a:pPr lvl="1"/>
            <a:r>
              <a:rPr lang="en-US" sz="2400" dirty="0" smtClean="0"/>
              <a:t>P,B frames</a:t>
            </a:r>
            <a:endParaRPr lang="el-GR" sz="2400" dirty="0" smtClean="0"/>
          </a:p>
          <a:p>
            <a:pPr lvl="1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l-GR" sz="2700" dirty="0" smtClean="0"/>
              <a:t>Στόχος η δημιουργία διαφορών </a:t>
            </a:r>
            <a:r>
              <a:rPr lang="en-US" sz="2700" dirty="0" smtClean="0"/>
              <a:t>pixel </a:t>
            </a:r>
            <a:r>
              <a:rPr lang="el-GR" sz="2700" dirty="0" smtClean="0"/>
              <a:t>(</a:t>
            </a:r>
            <a:r>
              <a:rPr lang="en-US" sz="2700" dirty="0" smtClean="0"/>
              <a:t>residuals)</a:t>
            </a:r>
            <a:endParaRPr lang="el-GR" sz="2700" dirty="0" smtClean="0"/>
          </a:p>
          <a:p>
            <a:pPr>
              <a:buNone/>
            </a:pPr>
            <a:endParaRPr lang="el-GR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8024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Ι</a:t>
            </a:r>
            <a:r>
              <a:rPr lang="en-US" b="1" dirty="0" err="1" smtClean="0"/>
              <a:t>ntra</a:t>
            </a:r>
            <a:r>
              <a:rPr lang="en-US" b="1" dirty="0" smtClean="0"/>
              <a:t> frames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sz="2700" dirty="0" smtClean="0"/>
              <a:t>Χρήση πληροφορίας μόνο εντός καρέ</a:t>
            </a:r>
          </a:p>
          <a:p>
            <a:r>
              <a:rPr lang="en-US" sz="2700" dirty="0" smtClean="0"/>
              <a:t>Intra prediction modes</a:t>
            </a:r>
            <a:endParaRPr lang="el-GR" sz="2700" dirty="0" smtClean="0"/>
          </a:p>
          <a:p>
            <a:pPr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l-GR" dirty="0"/>
          </a:p>
        </p:txBody>
      </p:sp>
      <p:pic>
        <p:nvPicPr>
          <p:cNvPr id="4" name="Εικόνα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181" y="2708920"/>
            <a:ext cx="5425639" cy="37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284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Inter frames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700" i="1" dirty="0" smtClean="0"/>
              <a:t>P (predictive) frames</a:t>
            </a:r>
          </a:p>
          <a:p>
            <a:pPr lvl="1"/>
            <a:r>
              <a:rPr lang="el-GR" sz="2400" dirty="0" smtClean="0"/>
              <a:t>Δημιουργία διαφορών παίρνοντας ως </a:t>
            </a:r>
            <a:r>
              <a:rPr lang="en-US" sz="2400" dirty="0" smtClean="0"/>
              <a:t>pixels </a:t>
            </a:r>
            <a:r>
              <a:rPr lang="el-GR" sz="2400" dirty="0" smtClean="0"/>
              <a:t>αναφοράς </a:t>
            </a:r>
            <a:r>
              <a:rPr lang="en-US" sz="2400" dirty="0" smtClean="0"/>
              <a:t>pixels </a:t>
            </a:r>
            <a:r>
              <a:rPr lang="el-GR" sz="2400" dirty="0" smtClean="0"/>
              <a:t>από ένα συγκεκριμένο προηγούμενο καρέ</a:t>
            </a:r>
          </a:p>
          <a:p>
            <a:pPr lvl="1"/>
            <a:endParaRPr lang="el-GR" sz="2700" dirty="0" smtClean="0"/>
          </a:p>
          <a:p>
            <a:r>
              <a:rPr lang="en-US" sz="2700" i="1" dirty="0" smtClean="0"/>
              <a:t>B (bidirectional) frames</a:t>
            </a:r>
          </a:p>
          <a:p>
            <a:pPr lvl="1"/>
            <a:r>
              <a:rPr lang="el-GR" sz="2400" dirty="0" smtClean="0"/>
              <a:t>Δημιουργία διαφορών παίρνοντας ως </a:t>
            </a:r>
            <a:r>
              <a:rPr lang="en-US" sz="2400" dirty="0" smtClean="0"/>
              <a:t>pixels </a:t>
            </a:r>
            <a:r>
              <a:rPr lang="el-GR" sz="2400" dirty="0" smtClean="0"/>
              <a:t>αναφοράς τον μέσο όρο των </a:t>
            </a:r>
            <a:r>
              <a:rPr lang="en-US" sz="2400" dirty="0" smtClean="0"/>
              <a:t>pixels </a:t>
            </a:r>
            <a:r>
              <a:rPr lang="el-GR" sz="2400" dirty="0" smtClean="0"/>
              <a:t>από προηγούμενα ή επόμενα καρέ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 smtClean="0"/>
          </a:p>
          <a:p>
            <a:r>
              <a:rPr lang="en-US" sz="2400" dirty="0" smtClean="0"/>
              <a:t>Motion Vectors</a:t>
            </a:r>
          </a:p>
          <a:p>
            <a:pPr marL="457200" lvl="1" indent="0">
              <a:buNone/>
            </a:pP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645128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GOP</a:t>
            </a:r>
            <a:endParaRPr lang="el-GR" b="1" dirty="0"/>
          </a:p>
        </p:txBody>
      </p:sp>
      <p:pic>
        <p:nvPicPr>
          <p:cNvPr id="4" name="Θέση περιεχομένου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1691481"/>
            <a:ext cx="4343400" cy="4343400"/>
          </a:xfrm>
        </p:spPr>
      </p:pic>
    </p:spTree>
    <p:extLst>
      <p:ext uri="{BB962C8B-B14F-4D97-AF65-F5344CB8AC3E}">
        <p14:creationId xmlns:p14="http://schemas.microsoft.com/office/powerpoint/2010/main" val="409326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Encoding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l-GR" sz="2700" dirty="0" smtClean="0"/>
              <a:t>Μετασχηματισμός </a:t>
            </a:r>
            <a:r>
              <a:rPr lang="en-US" sz="2700" dirty="0" smtClean="0"/>
              <a:t>DCT 4x4,8x8,16x16</a:t>
            </a:r>
            <a:endParaRPr lang="el-GR" sz="2700" dirty="0" smtClean="0"/>
          </a:p>
          <a:p>
            <a:endParaRPr lang="el-GR" sz="2700" dirty="0" smtClean="0"/>
          </a:p>
          <a:p>
            <a:pPr>
              <a:buFont typeface="Wingdings" pitchFamily="2" charset="2"/>
              <a:buChar char="ü"/>
            </a:pPr>
            <a:r>
              <a:rPr lang="el-GR" sz="2700" dirty="0" smtClean="0"/>
              <a:t>Κβαντοποίηση  </a:t>
            </a:r>
          </a:p>
          <a:p>
            <a:pPr>
              <a:buNone/>
            </a:pPr>
            <a:endParaRPr lang="el-GR" sz="2700" u="sng" dirty="0" smtClean="0"/>
          </a:p>
          <a:p>
            <a:r>
              <a:rPr lang="en-US" sz="2700" dirty="0" smtClean="0"/>
              <a:t>Zigzag Scan</a:t>
            </a:r>
            <a:endParaRPr lang="el-GR" sz="2700" dirty="0" smtClean="0"/>
          </a:p>
          <a:p>
            <a:endParaRPr lang="en-US" sz="2700" dirty="0" smtClean="0"/>
          </a:p>
          <a:p>
            <a:r>
              <a:rPr lang="en-US" sz="2700" dirty="0" smtClean="0"/>
              <a:t>Run Length Encoding</a:t>
            </a:r>
            <a:endParaRPr lang="el-GR" sz="2700" dirty="0" smtClean="0"/>
          </a:p>
          <a:p>
            <a:endParaRPr lang="en-US" sz="2700" dirty="0" smtClean="0"/>
          </a:p>
          <a:p>
            <a:r>
              <a:rPr lang="en-US" sz="2700" dirty="0" smtClean="0"/>
              <a:t>Entropy encoding</a:t>
            </a:r>
            <a:endParaRPr lang="el-GR" sz="2700" dirty="0" smtClean="0"/>
          </a:p>
          <a:p>
            <a:endParaRPr lang="el-GR" sz="2700" u="sng" dirty="0"/>
          </a:p>
        </p:txBody>
      </p:sp>
    </p:spTree>
    <p:extLst>
      <p:ext uri="{BB962C8B-B14F-4D97-AF65-F5344CB8AC3E}">
        <p14:creationId xmlns:p14="http://schemas.microsoft.com/office/powerpoint/2010/main" val="365835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Κβαντοποίηση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l-GR" sz="2700" dirty="0" smtClean="0"/>
              <a:t>Εισαγωγή σφάλματος </a:t>
            </a:r>
          </a:p>
          <a:p>
            <a:pPr>
              <a:buNone/>
            </a:pPr>
            <a:r>
              <a:rPr lang="el-GR" sz="2700" dirty="0" smtClean="0"/>
              <a:t/>
            </a:r>
            <a:br>
              <a:rPr lang="el-GR" sz="2700" dirty="0" smtClean="0"/>
            </a:br>
            <a:endParaRPr lang="el-GR" sz="2700" dirty="0" smtClean="0"/>
          </a:p>
          <a:p>
            <a:r>
              <a:rPr lang="el-GR" sz="2700" dirty="0" smtClean="0"/>
              <a:t>Ακέραια διαίρεση συντελεστών </a:t>
            </a:r>
            <a:r>
              <a:rPr lang="en-US" sz="2700" dirty="0" smtClean="0"/>
              <a:t>DCT </a:t>
            </a:r>
            <a:r>
              <a:rPr lang="el-GR" sz="2700" dirty="0" smtClean="0"/>
              <a:t>με κάποια ακέραια τιμή, πιθανόν διαφορετική για κάθε συντελεστή</a:t>
            </a:r>
          </a:p>
          <a:p>
            <a:pPr>
              <a:buNone/>
            </a:pPr>
            <a:r>
              <a:rPr lang="en-US" sz="2700" dirty="0" smtClean="0"/>
              <a:t/>
            </a:r>
            <a:br>
              <a:rPr lang="en-US" sz="2700" dirty="0" smtClean="0"/>
            </a:br>
            <a:endParaRPr lang="en-US" sz="2700" dirty="0" smtClean="0"/>
          </a:p>
          <a:p>
            <a:r>
              <a:rPr lang="en-US" sz="2700" dirty="0" smtClean="0"/>
              <a:t>Quantization Parameter (QP)</a:t>
            </a:r>
            <a:r>
              <a:rPr lang="el-GR" sz="2700" dirty="0"/>
              <a:t> </a:t>
            </a:r>
            <a:r>
              <a:rPr lang="el-GR" sz="2700" dirty="0" smtClean="0"/>
              <a:t>καθορίζει την ποιότητα</a:t>
            </a:r>
          </a:p>
        </p:txBody>
      </p:sp>
    </p:spTree>
    <p:extLst>
      <p:ext uri="{BB962C8B-B14F-4D97-AF65-F5344CB8AC3E}">
        <p14:creationId xmlns:p14="http://schemas.microsoft.com/office/powerpoint/2010/main" val="102051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ZigZag</a:t>
            </a:r>
            <a:r>
              <a:rPr lang="en-US" dirty="0" smtClean="0"/>
              <a:t> Scan</a:t>
            </a:r>
            <a:endParaRPr lang="el-G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350" y="2383631"/>
            <a:ext cx="3797300" cy="2959100"/>
          </a:xfrm>
        </p:spPr>
      </p:pic>
    </p:spTree>
    <p:extLst>
      <p:ext uri="{BB962C8B-B14F-4D97-AF65-F5344CB8AC3E}">
        <p14:creationId xmlns:p14="http://schemas.microsoft.com/office/powerpoint/2010/main" val="704540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7999"/>
          </a:xfrm>
        </p:spPr>
        <p:txBody>
          <a:bodyPr anchor="ctr">
            <a:normAutofit/>
          </a:bodyPr>
          <a:lstStyle/>
          <a:p>
            <a:r>
              <a:rPr lang="el-GR" dirty="0" smtClean="0">
                <a:solidFill>
                  <a:srgbClr val="FF0000"/>
                </a:solidFill>
              </a:rPr>
              <a:t>Περιγραφή Προβλήματος</a:t>
            </a:r>
          </a:p>
          <a:p>
            <a:r>
              <a:rPr lang="el-GR" dirty="0" smtClean="0"/>
              <a:t>Ψηφιακό Βίντεο</a:t>
            </a:r>
          </a:p>
          <a:p>
            <a:r>
              <a:rPr lang="el-GR" dirty="0" smtClean="0"/>
              <a:t>Θεωρία Πληροφοριών</a:t>
            </a:r>
          </a:p>
          <a:p>
            <a:r>
              <a:rPr lang="en-US" dirty="0" smtClean="0"/>
              <a:t>K-means</a:t>
            </a:r>
          </a:p>
          <a:p>
            <a:r>
              <a:rPr lang="en-US" dirty="0" smtClean="0"/>
              <a:t>VQ Training</a:t>
            </a:r>
          </a:p>
          <a:p>
            <a:r>
              <a:rPr lang="el-GR" dirty="0" smtClean="0"/>
              <a:t>Τροποποίηση </a:t>
            </a:r>
            <a:r>
              <a:rPr lang="en-US" dirty="0" smtClean="0"/>
              <a:t>JM H.264</a:t>
            </a:r>
          </a:p>
          <a:p>
            <a:r>
              <a:rPr lang="el-GR" dirty="0" smtClean="0"/>
              <a:t>Αποτελέσματα </a:t>
            </a:r>
            <a:r>
              <a:rPr lang="en-US" dirty="0" smtClean="0"/>
              <a:t>VQ H.264</a:t>
            </a:r>
          </a:p>
          <a:p>
            <a:r>
              <a:rPr lang="en-US" dirty="0" smtClean="0"/>
              <a:t>VQ H.264 vs. JM H.264</a:t>
            </a:r>
          </a:p>
          <a:p>
            <a:r>
              <a:rPr lang="el-GR" dirty="0" smtClean="0"/>
              <a:t>Συμπεράσματα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1241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Run Length Encoding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l-GR" sz="2700" dirty="0" smtClean="0"/>
              <a:t>Μείωση αριθμών προς κωδικοποίηση</a:t>
            </a:r>
            <a:br>
              <a:rPr lang="el-GR" sz="2700" dirty="0" smtClean="0"/>
            </a:br>
            <a:r>
              <a:rPr lang="el-GR" sz="2700" dirty="0" smtClean="0"/>
              <a:t/>
            </a:r>
            <a:br>
              <a:rPr lang="el-GR" sz="2700" dirty="0" smtClean="0"/>
            </a:br>
            <a:r>
              <a:rPr lang="el-GR" sz="2700" dirty="0" smtClean="0"/>
              <a:t/>
            </a:r>
            <a:br>
              <a:rPr lang="el-GR" sz="2700" dirty="0" smtClean="0"/>
            </a:br>
            <a:r>
              <a:rPr lang="el-GR" sz="2700" dirty="0" smtClean="0"/>
              <a:t/>
            </a:r>
            <a:br>
              <a:rPr lang="el-GR" sz="2700" dirty="0" smtClean="0"/>
            </a:br>
            <a:r>
              <a:rPr lang="el-GR" sz="2700" dirty="0" smtClean="0"/>
              <a:t/>
            </a:r>
            <a:br>
              <a:rPr lang="el-GR" sz="2700" dirty="0" smtClean="0"/>
            </a:br>
            <a:endParaRPr lang="el-GR" sz="2700" dirty="0"/>
          </a:p>
        </p:txBody>
      </p:sp>
      <p:graphicFrame>
        <p:nvGraphicFramePr>
          <p:cNvPr id="4" name="Πίνακας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468684"/>
              </p:ext>
            </p:extLst>
          </p:nvPr>
        </p:nvGraphicFramePr>
        <p:xfrm>
          <a:off x="1524000" y="2492896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r>
                        <a:rPr lang="el-GR" dirty="0" smtClean="0"/>
                        <a:t>17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8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54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0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0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0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97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5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0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16</a:t>
                      </a:r>
                      <a:endParaRPr lang="el-GR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1" name="Ευθύγραμμο βέλος σύνδεσης 10"/>
          <p:cNvCxnSpPr>
            <a:stCxn id="4" idx="2"/>
            <a:endCxn id="5" idx="0"/>
          </p:cNvCxnSpPr>
          <p:nvPr/>
        </p:nvCxnSpPr>
        <p:spPr>
          <a:xfrm>
            <a:off x="4572000" y="2863736"/>
            <a:ext cx="0" cy="193341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Πίνακας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100736"/>
              </p:ext>
            </p:extLst>
          </p:nvPr>
        </p:nvGraphicFramePr>
        <p:xfrm>
          <a:off x="1524000" y="4797152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r>
                        <a:rPr lang="el-GR" dirty="0" smtClean="0"/>
                        <a:t>0,17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0,8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0,54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3,97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0,5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l-GR" dirty="0" smtClean="0"/>
                        <a:t>1,16</a:t>
                      </a:r>
                      <a:endParaRPr lang="el-GR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55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Ποιότητα Βίντε</a:t>
            </a:r>
            <a:r>
              <a:rPr lang="el-GR" b="1" dirty="0"/>
              <a:t>ο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Θέση περιεχομένου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endParaRPr lang="en-US" sz="2700" i="1" dirty="0" smtClean="0">
                  <a:latin typeface="Cambria Math"/>
                </a:endParaRPr>
              </a:p>
              <a:p>
                <a14:m>
                  <m:oMath xmlns:m="http://schemas.openxmlformats.org/officeDocument/2006/math">
                    <m:func>
                      <m:funcPr>
                        <m:ctrlPr>
                          <a:rPr lang="en-US" sz="2700" i="1" smtClean="0">
                            <a:latin typeface="Cambria Math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sz="270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sz="2700" b="0" i="0" smtClean="0">
                                <a:latin typeface="Cambria Math"/>
                              </a:rPr>
                              <m:t>PSNR</m:t>
                            </m:r>
                            <m:r>
                              <a:rPr lang="en-US" sz="2700" b="0" i="1" smtClean="0">
                                <a:latin typeface="Cambria Math"/>
                                <a:ea typeface="Cambria Math"/>
                              </a:rPr>
                              <m:t>=</m:t>
                            </m:r>
                            <m:r>
                              <a:rPr lang="en-US" sz="2700">
                                <a:latin typeface="Cambria Math"/>
                              </a:rPr>
                              <m:t>10</m:t>
                            </m:r>
                            <m:r>
                              <a:rPr lang="en-US" sz="2700" i="1">
                                <a:latin typeface="Cambria Math"/>
                                <a:ea typeface="Cambria Math"/>
                              </a:rPr>
                              <m:t>×</m:t>
                            </m:r>
                            <m:r>
                              <m:rPr>
                                <m:sty m:val="p"/>
                              </m:rPr>
                              <a:rPr lang="en-US" sz="2700">
                                <a:latin typeface="Cambria Math"/>
                              </a:rPr>
                              <m:t>log</m:t>
                            </m:r>
                          </m:e>
                          <m:sub>
                            <m:r>
                              <a:rPr lang="en-US" sz="2700" i="1">
                                <a:latin typeface="Cambria Math"/>
                              </a:rPr>
                              <m:t>10</m:t>
                            </m:r>
                          </m:sub>
                        </m:sSub>
                      </m:fName>
                      <m:e>
                        <m:d>
                          <m:dPr>
                            <m:ctrlPr>
                              <a:rPr lang="en-US" sz="2700" i="1">
                                <a:latin typeface="Cambria Math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700" i="1">
                                    <a:latin typeface="Cambria Math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700" i="1">
                                        <a:latin typeface="Cambria Math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en-US" sz="2700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700" i="1">
                                            <a:latin typeface="Cambria Math"/>
                                          </a:rPr>
                                          <m:t>𝑀𝐴𝑋</m:t>
                                        </m:r>
                                      </m:e>
                                      <m:sub>
                                        <m:r>
                                          <a:rPr lang="en-US" sz="2700" i="1"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  <m:sup>
                                    <m:r>
                                      <a:rPr lang="en-US" sz="2700" i="1">
                                        <a:latin typeface="Cambria Math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700" i="1">
                                    <a:latin typeface="Cambria Math"/>
                                  </a:rPr>
                                  <m:t>𝑀𝑆𝐸</m:t>
                                </m:r>
                              </m:den>
                            </m:f>
                          </m:e>
                        </m:d>
                      </m:e>
                    </m:func>
                  </m:oMath>
                </a14:m>
                <a:r>
                  <a:rPr lang="en-US" sz="2700" dirty="0" smtClean="0"/>
                  <a:t/>
                </a:r>
                <a:br>
                  <a:rPr lang="en-US" sz="2700" dirty="0" smtClean="0"/>
                </a:br>
                <a:endParaRPr lang="en-US" sz="2700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𝑀𝑆𝐸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ctrlPr>
                              <a:rPr lang="en-US" sz="2400" i="1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sz="2400" i="1">
                                <a:latin typeface="Cambria Math"/>
                              </a:rPr>
                              <m:t>𝑖</m:t>
                            </m:r>
                            <m:r>
                              <a:rPr lang="en-US" sz="2400" i="1">
                                <a:latin typeface="Cambria Math"/>
                              </a:rPr>
                              <m:t>=0</m:t>
                            </m:r>
                          </m:sub>
                          <m:sup>
                            <m:r>
                              <a:rPr lang="en-US" sz="2400" i="1">
                                <a:latin typeface="Cambria Math"/>
                              </a:rPr>
                              <m:t>𝑋</m:t>
                            </m:r>
                            <m:r>
                              <a:rPr lang="en-US" sz="2400" i="1">
                                <a:latin typeface="Cambria Math"/>
                              </a:rPr>
                              <m:t>∗</m:t>
                            </m:r>
                            <m:r>
                              <a:rPr lang="en-US" sz="2400" i="1">
                                <a:latin typeface="Cambria Math"/>
                              </a:rPr>
                              <m:t>𝑌</m:t>
                            </m:r>
                          </m:sup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2400" i="1">
                                        <a:latin typeface="Cambria Math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latin typeface="Cambria Math"/>
                                          </a:rPr>
                                          <m:t>𝑆𝑜𝑢𝑟𝑐𝑒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sz="2400" i="1">
                                        <a:latin typeface="Cambria Math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en-US" sz="2400" i="1">
                                            <a:latin typeface="Cambria Math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latin typeface="Cambria Math"/>
                                          </a:rPr>
                                          <m:t>𝑅𝑒𝑐𝑜𝑛𝑠𝑡𝑟𝑢𝑐𝑡𝑒𝑑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latin typeface="Cambria Math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>
                                <m:r>
                                  <a:rPr lang="en-US" sz="2400" i="1">
                                    <a:latin typeface="Cambria Math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a:rPr lang="en-US" sz="2400" i="1">
                            <a:latin typeface="Cambria Math"/>
                          </a:rPr>
                          <m:t>𝑋</m:t>
                        </m:r>
                        <m:r>
                          <a:rPr lang="en-US" sz="2400" i="1">
                            <a:latin typeface="Cambria Math"/>
                          </a:rPr>
                          <m:t>∗</m:t>
                        </m:r>
                        <m:r>
                          <a:rPr lang="en-US" sz="2400" i="1">
                            <a:latin typeface="Cambria Math"/>
                          </a:rPr>
                          <m:t>𝑌</m:t>
                        </m:r>
                      </m:den>
                    </m:f>
                  </m:oMath>
                </a14:m>
                <a:endParaRPr lang="en-US" sz="2400" dirty="0" smtClean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latin typeface="Cambria Math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sz="240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𝑀𝐴𝑋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  <m:sup>
                        <m:r>
                          <a:rPr lang="en-US" sz="2400" b="0" i="1" smtClean="0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2400" i="1" smtClean="0">
                        <a:latin typeface="Cambria Math"/>
                        <a:ea typeface="Cambria Math"/>
                      </a:rPr>
                      <m:t>=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 </m:t>
                    </m:r>
                    <m:sSup>
                      <m:sSupPr>
                        <m:ctrlPr>
                          <a:rPr lang="en-US" sz="2400" b="0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𝑏𝑖𝑡𝑑𝑒𝑝𝑡h</m:t>
                        </m:r>
                      </m:e>
                      <m:sup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2</m:t>
                        </m:r>
                      </m:sup>
                    </m:sSup>
                    <m:r>
                      <a:rPr lang="en-US" sz="2400" b="0" i="1" smtClean="0">
                        <a:latin typeface="Cambria Math"/>
                        <a:ea typeface="Cambria Math"/>
                      </a:rPr>
                      <m:t>−1</m:t>
                    </m:r>
                  </m:oMath>
                </a14:m>
                <a:r>
                  <a:rPr lang="en-US" sz="2400" b="0" dirty="0" smtClean="0">
                    <a:ea typeface="Cambria Math"/>
                  </a:rPr>
                  <a:t/>
                </a:r>
                <a:br>
                  <a:rPr lang="en-US" sz="2400" b="0" dirty="0" smtClean="0">
                    <a:ea typeface="Cambria Math"/>
                  </a:rPr>
                </a:br>
                <a:r>
                  <a:rPr lang="en-US" sz="2400" b="0" dirty="0" smtClean="0">
                    <a:ea typeface="Cambria Math"/>
                  </a:rPr>
                  <a:t/>
                </a:r>
                <a:br>
                  <a:rPr lang="en-US" sz="2400" b="0" dirty="0" smtClean="0">
                    <a:ea typeface="Cambria Math"/>
                  </a:rPr>
                </a:br>
                <a:endParaRPr lang="en-US" sz="2400" dirty="0" smtClean="0"/>
              </a:p>
              <a:p>
                <a:r>
                  <a:rPr lang="el-GR" sz="2700" dirty="0" smtClean="0"/>
                  <a:t>Υπολογίζεται για κάθε συνιστώσα </a:t>
                </a:r>
                <a:r>
                  <a:rPr lang="en-US" sz="2700" dirty="0" smtClean="0"/>
                  <a:t>YUV </a:t>
                </a:r>
                <a:r>
                  <a:rPr lang="el-GR" sz="2700" dirty="0" smtClean="0"/>
                  <a:t>ξεχωριστά αλλά ως μετρική λαμβάνεται το </a:t>
                </a:r>
                <a:r>
                  <a:rPr lang="en-US" sz="2700" dirty="0" smtClean="0"/>
                  <a:t>PSNR </a:t>
                </a:r>
                <a:r>
                  <a:rPr lang="el-GR" sz="2700" dirty="0" smtClean="0"/>
                  <a:t>του Υ</a:t>
                </a:r>
                <a:endParaRPr lang="en-US" sz="2700" dirty="0" smtClean="0"/>
              </a:p>
            </p:txBody>
          </p:sp>
        </mc:Choice>
        <mc:Fallback xmlns="">
          <p:sp>
            <p:nvSpPr>
              <p:cNvPr id="3" name="Θέση περιεχομένου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185" r="-2000" b="-943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77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Δομή Η.264</a:t>
            </a:r>
            <a:endParaRPr lang="el-GR" b="1" dirty="0"/>
          </a:p>
        </p:txBody>
      </p:sp>
      <p:pic>
        <p:nvPicPr>
          <p:cNvPr id="4" name="Θέση περιεχομένου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57" y="1600200"/>
            <a:ext cx="7856285" cy="4525963"/>
          </a:xfrm>
        </p:spPr>
      </p:pic>
    </p:spTree>
    <p:extLst>
      <p:ext uri="{BB962C8B-B14F-4D97-AF65-F5344CB8AC3E}">
        <p14:creationId xmlns:p14="http://schemas.microsoft.com/office/powerpoint/2010/main" val="91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7999"/>
          </a:xfrm>
        </p:spPr>
        <p:txBody>
          <a:bodyPr anchor="ctr">
            <a:normAutofit/>
          </a:bodyPr>
          <a:lstStyle/>
          <a:p>
            <a:r>
              <a:rPr lang="el-GR" dirty="0" smtClean="0"/>
              <a:t>Περιγραφή Προβλήματος</a:t>
            </a:r>
          </a:p>
          <a:p>
            <a:r>
              <a:rPr lang="el-GR" dirty="0" smtClean="0"/>
              <a:t>Ψηφιακό Βίντεο</a:t>
            </a:r>
          </a:p>
          <a:p>
            <a:r>
              <a:rPr lang="el-GR" dirty="0" smtClean="0">
                <a:solidFill>
                  <a:srgbClr val="FF0000"/>
                </a:solidFill>
              </a:rPr>
              <a:t>Θεωρία Πληροφοριών</a:t>
            </a:r>
          </a:p>
          <a:p>
            <a:r>
              <a:rPr lang="en-US" dirty="0" smtClean="0"/>
              <a:t>K-means</a:t>
            </a:r>
          </a:p>
          <a:p>
            <a:r>
              <a:rPr lang="en-US" dirty="0"/>
              <a:t>VQ Training</a:t>
            </a:r>
          </a:p>
          <a:p>
            <a:r>
              <a:rPr lang="el-GR" dirty="0" smtClean="0"/>
              <a:t>Τροποποίηση </a:t>
            </a:r>
            <a:r>
              <a:rPr lang="en-US" dirty="0" smtClean="0"/>
              <a:t>JM H.264</a:t>
            </a:r>
          </a:p>
          <a:p>
            <a:r>
              <a:rPr lang="el-GR" dirty="0" smtClean="0"/>
              <a:t>Αποτελέσματα </a:t>
            </a:r>
            <a:r>
              <a:rPr lang="en-US" dirty="0" smtClean="0"/>
              <a:t>VQ H.264</a:t>
            </a:r>
          </a:p>
          <a:p>
            <a:r>
              <a:rPr lang="en-US" dirty="0" smtClean="0"/>
              <a:t>VQ H.264 vs. JM H.264</a:t>
            </a:r>
          </a:p>
          <a:p>
            <a:r>
              <a:rPr lang="el-GR" dirty="0" smtClean="0"/>
              <a:t>Συμπεράσματα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608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b="1" dirty="0" smtClean="0"/>
              <a:t>Θεωρία Πληροφοριών</a:t>
            </a:r>
            <a:endParaRPr lang="el-GR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Θέση περιεχομένου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en-US" sz="2700" dirty="0" smtClean="0"/>
              </a:p>
              <a:p>
                <a:r>
                  <a:rPr lang="el-GR" sz="2700" dirty="0" smtClean="0"/>
                  <a:t>Εντροπία</a:t>
                </a:r>
                <a:r>
                  <a:rPr lang="en-US" dirty="0" smtClean="0"/>
                  <a:t/>
                </a:r>
                <a:br>
                  <a:rPr lang="en-US" dirty="0" smtClean="0"/>
                </a:br>
                <a:endParaRPr lang="el-GR" dirty="0" smtClean="0"/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/>
                      </a:rPr>
                      <m:t>H</m:t>
                    </m:r>
                    <m:d>
                      <m:d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/>
                          </a:rPr>
                          <m:t>X</m:t>
                        </m:r>
                      </m:e>
                    </m:d>
                    <m:r>
                      <a:rPr lang="el-GR" sz="2400" b="0" i="0" smtClean="0">
                        <a:latin typeface="Cambria Math"/>
                      </a:rPr>
                      <m:t>=</m:t>
                    </m:r>
                    <m:r>
                      <a:rPr lang="en-US" sz="2400" b="0" i="0" smtClean="0">
                        <a:latin typeface="Cambria Math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l-GR" sz="2400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2400" b="0" i="1" smtClean="0">
                            <a:latin typeface="Cambria Math"/>
                          </a:rPr>
                          <m:t>𝑖</m:t>
                        </m:r>
                        <m:r>
                          <a:rPr lang="el-GR" sz="2400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/>
                          </a:rPr>
                          <m:t>n</m:t>
                        </m:r>
                      </m:sup>
                      <m:e>
                        <m:r>
                          <a:rPr lang="el-GR" sz="2400" b="0" i="1" smtClean="0">
                            <a:latin typeface="Cambria Math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/>
                          </a:rPr>
                          <m:t>𝑝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×</m:t>
                        </m:r>
                        <m:func>
                          <m:funcPr>
                            <m:ctrlP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 b="0" i="0" smtClean="0">
                                    <a:latin typeface="Cambria Math"/>
                                    <a:ea typeface="Cambria Math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/>
                                    <a:ea typeface="Cambria Math"/>
                                  </a:rPr>
                                  <m:t>𝑏</m:t>
                                </m:r>
                              </m:sub>
                            </m:sSub>
                          </m:fName>
                          <m:e>
                            <m: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  <m:t>𝑝</m:t>
                            </m:r>
                            <m: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/>
                                    <a:ea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/>
                                    <a:ea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/>
                                    <a:ea typeface="Cambria Math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  <m:t>))</m:t>
                            </m:r>
                          </m:e>
                        </m:func>
                      </m:e>
                    </m:nary>
                  </m:oMath>
                </a14:m>
                <a:r>
                  <a:rPr lang="en-US" sz="2400" dirty="0" smtClean="0"/>
                  <a:t>,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𝑝</m:t>
                    </m:r>
                    <m:d>
                      <m:d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l-GR" sz="2400" dirty="0" smtClean="0"/>
                  <a:t> η πιθανότητα του ενδεχομένου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sz="24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endParaRPr lang="en-US" sz="2400" dirty="0" smtClean="0"/>
              </a:p>
              <a:p>
                <a:pPr marL="457200" lvl="1" indent="0">
                  <a:buNone/>
                </a:pP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lvl="1"/>
                <a:r>
                  <a:rPr lang="el-GR" sz="2400" dirty="0" smtClean="0"/>
                  <a:t>Το απόλυτο κάτω όριο που η πληροφορία μίας πηγής μπορεί να συμπιεστεί</a:t>
                </a:r>
                <a:endParaRPr lang="el-GR" sz="2400" dirty="0"/>
              </a:p>
            </p:txBody>
          </p:sp>
        </mc:Choice>
        <mc:Fallback xmlns="">
          <p:sp>
            <p:nvSpPr>
              <p:cNvPr id="3" name="Θέση περιεχομένου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185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1896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b="1" dirty="0" smtClean="0"/>
              <a:t>Κωδικοποιητές Εντροπίας</a:t>
            </a:r>
            <a:endParaRPr lang="el-GR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Θέση περιεχομένου 2"/>
              <p:cNvSpPr>
                <a:spLocks noGrp="1"/>
              </p:cNvSpPr>
              <p:nvPr>
                <p:ph idx="1"/>
              </p:nvPr>
            </p:nvSpPr>
            <p:spPr>
              <a:xfrm>
                <a:off x="251520" y="1600200"/>
                <a:ext cx="8892480" cy="4525963"/>
              </a:xfrm>
            </p:spPr>
            <p:txBody>
              <a:bodyPr/>
              <a:lstStyle/>
              <a:p>
                <a:endParaRPr lang="en-US" sz="2700" dirty="0" smtClean="0"/>
              </a:p>
              <a:p>
                <a:r>
                  <a:rPr lang="el-GR" sz="2700" dirty="0" smtClean="0"/>
                  <a:t>Μέθοδος </a:t>
                </a:r>
                <a:r>
                  <a:rPr lang="en-US" sz="2700" dirty="0" smtClean="0"/>
                  <a:t>Huffman</a:t>
                </a:r>
                <a:endParaRPr lang="el-GR" sz="2700" dirty="0" smtClean="0"/>
              </a:p>
              <a:p>
                <a:pPr lvl="1"/>
                <a:r>
                  <a:rPr lang="el-GR" sz="2400" dirty="0" smtClean="0"/>
                  <a:t>Μικρή πολυπλοκότητα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𝐻</m:t>
                    </m:r>
                    <m:d>
                      <m:d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latin typeface="Cambria Math"/>
                      </a:rPr>
                      <m:t> 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≤</m:t>
                    </m:r>
                    <m:sSub>
                      <m:sSubPr>
                        <m:ctrlPr>
                          <a:rPr lang="en-US" sz="2400" b="0" i="1" smtClean="0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𝐿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𝑐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𝐻</m:t>
                    </m:r>
                    <m:d>
                      <m:dPr>
                        <m:ctrlPr>
                          <a:rPr lang="en-US" sz="2400" b="0" i="1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𝑋</m:t>
                        </m:r>
                      </m:e>
                    </m:d>
                    <m:r>
                      <a:rPr lang="en-US" sz="2400" b="0" i="1" smtClean="0">
                        <a:latin typeface="Cambria Math"/>
                        <a:ea typeface="Cambria Math"/>
                      </a:rPr>
                      <m:t>+1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𝑏𝑖𝑡</m:t>
                    </m:r>
                  </m:oMath>
                </a14:m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 smtClean="0"/>
              </a:p>
              <a:p>
                <a:pPr marL="457200" lvl="1" indent="0">
                  <a:buNone/>
                </a:pPr>
                <a:endParaRPr lang="en-US" sz="2400" dirty="0" smtClean="0"/>
              </a:p>
              <a:p>
                <a:r>
                  <a:rPr lang="el-GR" sz="2700" dirty="0" smtClean="0"/>
                  <a:t>Αριθμητική Κωδικοποίηση</a:t>
                </a:r>
              </a:p>
              <a:p>
                <a:pPr lvl="1"/>
                <a:r>
                  <a:rPr lang="en-US" sz="2400" dirty="0" smtClean="0"/>
                  <a:t>Context Adaptive Binary Arithmetic Encoding (CABAC)</a:t>
                </a:r>
              </a:p>
              <a:p>
                <a:pPr lvl="1"/>
                <a:r>
                  <a:rPr lang="el-GR" sz="2400" dirty="0" smtClean="0"/>
                  <a:t>Μεγάλη πολυπλοκότητα</a:t>
                </a:r>
              </a:p>
              <a:p>
                <a:pPr lvl="1"/>
                <a:r>
                  <a:rPr lang="el-GR" sz="2400" dirty="0" smtClean="0"/>
                  <a:t>Πλησιάζει </a:t>
                </a:r>
                <a:r>
                  <a:rPr lang="en-US" sz="2400" dirty="0" smtClean="0"/>
                  <a:t>“</a:t>
                </a:r>
                <a:r>
                  <a:rPr lang="el-GR" sz="2400" dirty="0" smtClean="0"/>
                  <a:t>κοντά</a:t>
                </a:r>
                <a:r>
                  <a:rPr lang="en-US" sz="2400" dirty="0" smtClean="0"/>
                  <a:t>”</a:t>
                </a:r>
                <a:r>
                  <a:rPr lang="el-GR" sz="2400" dirty="0" smtClean="0"/>
                  <a:t> στο όριο εντροπίας</a:t>
                </a:r>
                <a:endParaRPr lang="en-US" sz="2400" dirty="0" smtClean="0"/>
              </a:p>
              <a:p>
                <a:pPr lvl="1"/>
                <a:endParaRPr lang="el-GR" dirty="0"/>
              </a:p>
            </p:txBody>
          </p:sp>
        </mc:Choice>
        <mc:Fallback xmlns="">
          <p:sp>
            <p:nvSpPr>
              <p:cNvPr id="3" name="Θέση περιεχομένου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1520" y="1600200"/>
                <a:ext cx="8892480" cy="4525963"/>
              </a:xfrm>
              <a:blipFill rotWithShape="1">
                <a:blip r:embed="rId3"/>
                <a:stretch>
                  <a:fillRect l="-1097" b="-2156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529" y="1412776"/>
            <a:ext cx="3070322" cy="2566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5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7999"/>
          </a:xfrm>
        </p:spPr>
        <p:txBody>
          <a:bodyPr anchor="ctr">
            <a:normAutofit/>
          </a:bodyPr>
          <a:lstStyle/>
          <a:p>
            <a:r>
              <a:rPr lang="el-GR" dirty="0" smtClean="0"/>
              <a:t>Περιγραφή Προβλήματος</a:t>
            </a:r>
          </a:p>
          <a:p>
            <a:r>
              <a:rPr lang="el-GR" dirty="0" smtClean="0"/>
              <a:t>Ψηφιακό Βίντεο</a:t>
            </a:r>
          </a:p>
          <a:p>
            <a:r>
              <a:rPr lang="el-GR" dirty="0" smtClean="0"/>
              <a:t>Θεωρία Πληροφοριών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K-means</a:t>
            </a:r>
          </a:p>
          <a:p>
            <a:r>
              <a:rPr lang="en-US" dirty="0"/>
              <a:t>VQ </a:t>
            </a:r>
            <a:r>
              <a:rPr lang="en-US" dirty="0" smtClean="0"/>
              <a:t>Training</a:t>
            </a:r>
            <a:endParaRPr lang="en-US" b="1" dirty="0" smtClean="0">
              <a:solidFill>
                <a:srgbClr val="FF0000"/>
              </a:solidFill>
            </a:endParaRPr>
          </a:p>
          <a:p>
            <a:r>
              <a:rPr lang="el-GR" dirty="0" smtClean="0"/>
              <a:t>Τροποποίηση </a:t>
            </a:r>
            <a:r>
              <a:rPr lang="en-US" dirty="0" smtClean="0"/>
              <a:t>JM H.264</a:t>
            </a:r>
          </a:p>
          <a:p>
            <a:r>
              <a:rPr lang="el-GR" dirty="0" smtClean="0"/>
              <a:t>Αποτελέσματα </a:t>
            </a:r>
            <a:r>
              <a:rPr lang="en-US" dirty="0" smtClean="0"/>
              <a:t>VQ H.264</a:t>
            </a:r>
          </a:p>
          <a:p>
            <a:r>
              <a:rPr lang="en-US" dirty="0" smtClean="0"/>
              <a:t>VQ H.264 vs. JM H.264</a:t>
            </a:r>
          </a:p>
          <a:p>
            <a:r>
              <a:rPr lang="el-GR" dirty="0" smtClean="0"/>
              <a:t>Συμπεράσματα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608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K-means</a:t>
            </a:r>
            <a:endParaRPr lang="el-GR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Θέση περιεχομένου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l-GR" sz="2400" dirty="0" smtClean="0"/>
                  <a:t>Επαναληπτικός αλγόριθμος που χωρίζει </a:t>
                </a:r>
                <a:r>
                  <a:rPr lang="el-GR" sz="2400" dirty="0"/>
                  <a:t>με το </a:t>
                </a:r>
                <a:r>
                  <a:rPr lang="el-GR" sz="2400" dirty="0" smtClean="0"/>
                  <a:t>ελάχιστο σφάλμα </a:t>
                </a:r>
                <a:r>
                  <a:rPr lang="el-GR" sz="2400" i="1" dirty="0"/>
                  <a:t>n </a:t>
                </a:r>
                <a:r>
                  <a:rPr lang="el-GR" sz="2400" dirty="0"/>
                  <a:t>σημεία σε διάσταση χώρου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l-GR" sz="240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/>
                          </a:rPr>
                          <m:t>𝑅</m:t>
                        </m:r>
                      </m:e>
                      <m:sup>
                        <m:r>
                          <a:rPr lang="en-US" sz="2400" b="0" i="1" smtClean="0">
                            <a:latin typeface="Cambria Math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el-GR" sz="2400" dirty="0" smtClean="0"/>
                  <a:t>σε </a:t>
                </a:r>
                <a:r>
                  <a:rPr lang="el-GR" sz="2400" i="1" dirty="0"/>
                  <a:t>k </a:t>
                </a:r>
                <a:r>
                  <a:rPr lang="el-GR" sz="2400" dirty="0" smtClean="0"/>
                  <a:t>περιοχές</a:t>
                </a:r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𝑘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𝑑</m:t>
                    </m:r>
                  </m:oMath>
                </a14:m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l-GR" sz="2400" dirty="0"/>
              </a:p>
            </p:txBody>
          </p:sp>
        </mc:Choice>
        <mc:Fallback xmlns="">
          <p:sp>
            <p:nvSpPr>
              <p:cNvPr id="3" name="Θέση περιεχομένου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963" t="-1078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Εικόνα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102" y="2708920"/>
            <a:ext cx="5101797" cy="400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8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Αρχικοποίηση </a:t>
            </a:r>
            <a:r>
              <a:rPr lang="en-US" b="1" dirty="0" smtClean="0"/>
              <a:t>K-means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700" dirty="0" smtClean="0"/>
              <a:t>Random </a:t>
            </a:r>
            <a:r>
              <a:rPr lang="el-GR" sz="2700" dirty="0" smtClean="0"/>
              <a:t>η με κάποια στρατηγική</a:t>
            </a:r>
            <a:endParaRPr lang="en-US" sz="2700" dirty="0" smtClean="0"/>
          </a:p>
          <a:p>
            <a:pPr lvl="1"/>
            <a:r>
              <a:rPr lang="en-US" sz="2400" dirty="0" smtClean="0"/>
              <a:t>n=100000,k=65536,d=</a:t>
            </a:r>
            <a:r>
              <a:rPr lang="el-GR" sz="2400" dirty="0" smtClean="0"/>
              <a:t>16</a:t>
            </a:r>
            <a:r>
              <a:rPr lang="el-GR" dirty="0" smtClean="0"/>
              <a:t/>
            </a:r>
            <a:br>
              <a:rPr lang="el-GR" dirty="0" smtClean="0"/>
            </a:br>
            <a:r>
              <a:rPr lang="el-GR" dirty="0" smtClean="0"/>
              <a:t> </a:t>
            </a:r>
            <a:endParaRPr lang="el-GR" dirty="0"/>
          </a:p>
        </p:txBody>
      </p:sp>
      <p:graphicFrame>
        <p:nvGraphicFramePr>
          <p:cNvPr id="4" name="Γράφημα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9213129"/>
              </p:ext>
            </p:extLst>
          </p:nvPr>
        </p:nvGraphicFramePr>
        <p:xfrm>
          <a:off x="0" y="314324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Γράφημα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2378480"/>
              </p:ext>
            </p:extLst>
          </p:nvPr>
        </p:nvGraphicFramePr>
        <p:xfrm>
          <a:off x="4572000" y="321468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8149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b="1" dirty="0" smtClean="0"/>
              <a:t>Αναζήτηση κοντινότερου </a:t>
            </a:r>
            <a:r>
              <a:rPr lang="en-US" b="1" dirty="0" smtClean="0"/>
              <a:t>cluster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l-GR" sz="2700" dirty="0" smtClean="0"/>
              <a:t>Με </a:t>
            </a:r>
            <a:r>
              <a:rPr lang="en-US" sz="2700" dirty="0"/>
              <a:t>F</a:t>
            </a:r>
            <a:r>
              <a:rPr lang="en-US" sz="2700" dirty="0" smtClean="0"/>
              <a:t>ull </a:t>
            </a:r>
            <a:r>
              <a:rPr lang="en-US" sz="2700" dirty="0"/>
              <a:t>S</a:t>
            </a:r>
            <a:r>
              <a:rPr lang="en-US" sz="2700" dirty="0" smtClean="0"/>
              <a:t>earch </a:t>
            </a:r>
            <a:r>
              <a:rPr lang="el-GR" sz="2700" dirty="0" smtClean="0"/>
              <a:t>η με </a:t>
            </a:r>
            <a:r>
              <a:rPr lang="en-US" sz="2700" dirty="0" smtClean="0"/>
              <a:t>FastNN</a:t>
            </a:r>
            <a:br>
              <a:rPr lang="en-US" sz="2700" dirty="0" smtClean="0"/>
            </a:br>
            <a:endParaRPr lang="el-GR" sz="2700" dirty="0"/>
          </a:p>
        </p:txBody>
      </p:sp>
      <p:graphicFrame>
        <p:nvGraphicFramePr>
          <p:cNvPr id="4" name="Γράφημα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0957968"/>
              </p:ext>
            </p:extLst>
          </p:nvPr>
        </p:nvGraphicFramePr>
        <p:xfrm>
          <a:off x="1285852" y="2285992"/>
          <a:ext cx="6678488" cy="42930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27900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Περιγραφή Προβλήματος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l-GR" dirty="0" smtClean="0"/>
              <a:t>Βίντεο συνεπάγεται τεράστιος </a:t>
            </a:r>
            <a:r>
              <a:rPr lang="el-GR" dirty="0"/>
              <a:t>ό</a:t>
            </a:r>
            <a:r>
              <a:rPr lang="el-GR" dirty="0" smtClean="0"/>
              <a:t>γκος δεδομένων</a:t>
            </a:r>
            <a:endParaRPr lang="en-US" dirty="0" smtClean="0"/>
          </a:p>
          <a:p>
            <a:r>
              <a:rPr lang="el-GR" dirty="0" smtClean="0"/>
              <a:t>Τεχνικές Συμπίεσης</a:t>
            </a:r>
          </a:p>
          <a:p>
            <a:pPr lvl="1"/>
            <a:r>
              <a:rPr lang="el-GR" b="1" dirty="0" smtClean="0"/>
              <a:t>Με απώλειες</a:t>
            </a:r>
          </a:p>
          <a:p>
            <a:pPr lvl="1"/>
            <a:r>
              <a:rPr lang="el-GR" dirty="0" smtClean="0"/>
              <a:t>Χωρίς απώλειες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H </a:t>
            </a:r>
            <a:r>
              <a:rPr lang="el-GR" dirty="0" smtClean="0"/>
              <a:t>ευαισθησία του ανθρώπινου ματιού</a:t>
            </a:r>
            <a:r>
              <a:rPr lang="en-US" dirty="0" smtClean="0"/>
              <a:t> </a:t>
            </a:r>
            <a:r>
              <a:rPr lang="el-GR" dirty="0" smtClean="0"/>
              <a:t>είναι μικρότερη των </a:t>
            </a:r>
            <a:r>
              <a:rPr lang="en-US" dirty="0" smtClean="0"/>
              <a:t>38dB</a:t>
            </a:r>
            <a:endParaRPr lang="el-GR" dirty="0" smtClean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r>
              <a:rPr lang="el-GR" dirty="0" smtClean="0"/>
              <a:t>Μεγάλη πολυπλοκότητα σημερινών τεχνικών συμπίεσης</a:t>
            </a:r>
            <a:endParaRPr lang="en-US" dirty="0" smtClean="0"/>
          </a:p>
          <a:p>
            <a:pPr lvl="1"/>
            <a:endParaRPr lang="el-GR" dirty="0" smtClean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66733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7999"/>
          </a:xfrm>
        </p:spPr>
        <p:txBody>
          <a:bodyPr anchor="ctr">
            <a:normAutofit/>
          </a:bodyPr>
          <a:lstStyle/>
          <a:p>
            <a:r>
              <a:rPr lang="el-GR" dirty="0" smtClean="0"/>
              <a:t>Περιγραφή Προβλήματος</a:t>
            </a:r>
          </a:p>
          <a:p>
            <a:r>
              <a:rPr lang="el-GR" dirty="0" smtClean="0"/>
              <a:t>Ψηφιακό Βίντεο</a:t>
            </a:r>
          </a:p>
          <a:p>
            <a:r>
              <a:rPr lang="el-GR" dirty="0" smtClean="0"/>
              <a:t>Θεωρία Πληροφοριών</a:t>
            </a:r>
          </a:p>
          <a:p>
            <a:r>
              <a:rPr lang="en-US" dirty="0" smtClean="0"/>
              <a:t>K-means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VQ Training</a:t>
            </a:r>
          </a:p>
          <a:p>
            <a:r>
              <a:rPr lang="el-GR" dirty="0" smtClean="0"/>
              <a:t>Τροποποίηση </a:t>
            </a:r>
            <a:r>
              <a:rPr lang="en-US" dirty="0" smtClean="0"/>
              <a:t>JM H.264</a:t>
            </a:r>
          </a:p>
          <a:p>
            <a:r>
              <a:rPr lang="el-GR" dirty="0" smtClean="0"/>
              <a:t>Αποτελέσματα </a:t>
            </a:r>
            <a:r>
              <a:rPr lang="en-US" dirty="0" smtClean="0"/>
              <a:t>VQ H.264</a:t>
            </a:r>
          </a:p>
          <a:p>
            <a:r>
              <a:rPr lang="en-US" dirty="0" smtClean="0"/>
              <a:t>VQ H.264 vs. JM H.264</a:t>
            </a:r>
          </a:p>
          <a:p>
            <a:r>
              <a:rPr lang="el-GR" dirty="0" smtClean="0"/>
              <a:t>Συμπεράσματα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5356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K-means Training</a:t>
            </a:r>
            <a:endParaRPr lang="el-GR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l-GR" sz="2700" dirty="0" smtClean="0"/>
              <a:t>Επιλογή των </a:t>
            </a:r>
            <a:r>
              <a:rPr lang="en-US" sz="2700" dirty="0" smtClean="0"/>
              <a:t>residuals </a:t>
            </a:r>
            <a:r>
              <a:rPr lang="el-GR" sz="2700" dirty="0" smtClean="0"/>
              <a:t>ως </a:t>
            </a:r>
            <a:r>
              <a:rPr lang="en-US" sz="2700" dirty="0" smtClean="0"/>
              <a:t>training set</a:t>
            </a:r>
            <a:br>
              <a:rPr lang="en-US" sz="2700" dirty="0" smtClean="0"/>
            </a:br>
            <a:r>
              <a:rPr lang="el-GR" sz="2700" dirty="0" smtClean="0"/>
              <a:t/>
            </a:r>
            <a:br>
              <a:rPr lang="el-GR" sz="2700" dirty="0" smtClean="0"/>
            </a:br>
            <a:endParaRPr lang="en-US" sz="2700" dirty="0" smtClean="0"/>
          </a:p>
          <a:p>
            <a:r>
              <a:rPr lang="el-GR" sz="2700" dirty="0" smtClean="0"/>
              <a:t>Υπάρχουν τόσα </a:t>
            </a:r>
            <a:r>
              <a:rPr lang="en-US" sz="2700" dirty="0" smtClean="0"/>
              <a:t>residuals </a:t>
            </a:r>
            <a:r>
              <a:rPr lang="el-GR" sz="2700" dirty="0" smtClean="0"/>
              <a:t>όσα και </a:t>
            </a:r>
            <a:r>
              <a:rPr lang="en-US" sz="2700" dirty="0" smtClean="0"/>
              <a:t>pixels</a:t>
            </a:r>
            <a:r>
              <a:rPr lang="el-GR" sz="2700" dirty="0" smtClean="0"/>
              <a:t/>
            </a:r>
            <a:br>
              <a:rPr lang="el-GR" sz="2700" dirty="0" smtClean="0"/>
            </a:br>
            <a:r>
              <a:rPr lang="el-GR" sz="2700" dirty="0" smtClean="0"/>
              <a:t/>
            </a:r>
            <a:br>
              <a:rPr lang="el-GR" sz="2700" dirty="0" smtClean="0"/>
            </a:br>
            <a:endParaRPr lang="en-US" sz="2700" dirty="0" smtClean="0"/>
          </a:p>
          <a:p>
            <a:r>
              <a:rPr lang="el-GR" sz="2700" dirty="0" smtClean="0"/>
              <a:t>Διαίρεση των καρέ σε </a:t>
            </a:r>
            <a:r>
              <a:rPr lang="en-US" sz="2700" dirty="0" err="1" smtClean="0"/>
              <a:t>mxm</a:t>
            </a:r>
            <a:r>
              <a:rPr lang="en-US" sz="2700" dirty="0" smtClean="0"/>
              <a:t> </a:t>
            </a:r>
            <a:r>
              <a:rPr lang="el-GR" sz="2700" dirty="0" smtClean="0"/>
              <a:t>κομμάτια με </a:t>
            </a:r>
            <a:r>
              <a:rPr lang="en-US" sz="2700" dirty="0" smtClean="0"/>
              <a:t>m=4</a:t>
            </a:r>
            <a:r>
              <a:rPr lang="el-GR" sz="2700" dirty="0" smtClean="0"/>
              <a:t/>
            </a:r>
            <a:br>
              <a:rPr lang="el-GR" sz="2700" dirty="0" smtClean="0"/>
            </a:br>
            <a:r>
              <a:rPr lang="el-GR" sz="2700" dirty="0" smtClean="0"/>
              <a:t/>
            </a:r>
            <a:br>
              <a:rPr lang="el-GR" sz="2700" dirty="0" smtClean="0"/>
            </a:br>
            <a:endParaRPr lang="en-US" sz="2700" dirty="0" smtClean="0"/>
          </a:p>
          <a:p>
            <a:r>
              <a:rPr lang="el-GR" sz="2700" dirty="0" smtClean="0"/>
              <a:t>Χρησιμοποιήθηκαν 2600 καρέ από 10 βίντεο με διαφορετικό περιεχόμενο</a:t>
            </a:r>
          </a:p>
        </p:txBody>
      </p:sp>
    </p:spTree>
    <p:extLst>
      <p:ext uri="{BB962C8B-B14F-4D97-AF65-F5344CB8AC3E}">
        <p14:creationId xmlns:p14="http://schemas.microsoft.com/office/powerpoint/2010/main" val="218781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sz="3600" b="1" dirty="0" smtClean="0"/>
              <a:t>Εξαγωγή του </a:t>
            </a:r>
            <a:r>
              <a:rPr lang="en-US" sz="3600" b="1" dirty="0" smtClean="0"/>
              <a:t>training set </a:t>
            </a:r>
            <a:r>
              <a:rPr lang="el-GR" sz="3600" b="1" dirty="0" smtClean="0"/>
              <a:t>από τον </a:t>
            </a:r>
            <a:r>
              <a:rPr lang="en-US" sz="3600" b="1" dirty="0" smtClean="0"/>
              <a:t>H.264</a:t>
            </a:r>
            <a:endParaRPr lang="el-GR" sz="3600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>
          <a:xfrm>
            <a:off x="-1" y="1600200"/>
            <a:ext cx="9027495" cy="4525963"/>
          </a:xfrm>
        </p:spPr>
        <p:txBody>
          <a:bodyPr/>
          <a:lstStyle/>
          <a:p>
            <a:r>
              <a:rPr lang="el-GR" sz="2700" dirty="0" smtClean="0"/>
              <a:t>Τροποποίηση </a:t>
            </a:r>
            <a:r>
              <a:rPr lang="en-US" sz="2700" dirty="0" smtClean="0"/>
              <a:t>Decoder</a:t>
            </a:r>
            <a:endParaRPr lang="el-GR" sz="2700" dirty="0" smtClean="0"/>
          </a:p>
          <a:p>
            <a:endParaRPr lang="en-US" sz="2700" dirty="0"/>
          </a:p>
          <a:p>
            <a:r>
              <a:rPr lang="el-GR" sz="2700" dirty="0" smtClean="0"/>
              <a:t>Βήματα για την εξαγωγή</a:t>
            </a:r>
          </a:p>
          <a:p>
            <a:pPr lvl="1"/>
            <a:r>
              <a:rPr lang="en-US" sz="2400" dirty="0" smtClean="0"/>
              <a:t>Encoding </a:t>
            </a:r>
            <a:r>
              <a:rPr lang="el-GR" sz="2400" dirty="0" smtClean="0"/>
              <a:t>σε </a:t>
            </a:r>
            <a:r>
              <a:rPr lang="en-US" sz="2400" dirty="0" smtClean="0"/>
              <a:t>lossless mode </a:t>
            </a:r>
            <a:r>
              <a:rPr lang="el-GR" sz="2400" dirty="0" smtClean="0"/>
              <a:t>με δύο διαφορετικά </a:t>
            </a:r>
            <a:r>
              <a:rPr lang="en-US" sz="2400" dirty="0" smtClean="0"/>
              <a:t>GOP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1800" dirty="0"/>
              <a:t>I-I-I-</a:t>
            </a:r>
            <a:r>
              <a:rPr lang="en-US" sz="1800" dirty="0" smtClean="0"/>
              <a:t>....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1800" dirty="0" smtClean="0"/>
              <a:t>I-P-P-B-P-P-B-…</a:t>
            </a:r>
          </a:p>
          <a:p>
            <a:pPr lvl="1"/>
            <a:r>
              <a:rPr lang="en-US" sz="2400" dirty="0" smtClean="0"/>
              <a:t>Decoding</a:t>
            </a:r>
            <a:endParaRPr lang="el-GR" sz="2400" dirty="0"/>
          </a:p>
          <a:p>
            <a:pPr lvl="2"/>
            <a:r>
              <a:rPr lang="en-US" sz="1800" dirty="0" smtClean="0"/>
              <a:t>KeepI  = 1</a:t>
            </a:r>
            <a:r>
              <a:rPr lang="el-GR" sz="1800" dirty="0" smtClean="0"/>
              <a:t>, </a:t>
            </a:r>
            <a:r>
              <a:rPr lang="en-US" sz="1800" dirty="0" smtClean="0"/>
              <a:t>1</a:t>
            </a:r>
            <a:r>
              <a:rPr lang="el-GR" sz="1800" baseline="30000" dirty="0" smtClean="0"/>
              <a:t>ο</a:t>
            </a:r>
            <a:r>
              <a:rPr lang="en-US" sz="1800" dirty="0" smtClean="0"/>
              <a:t> GOP</a:t>
            </a:r>
          </a:p>
          <a:p>
            <a:pPr lvl="2"/>
            <a:r>
              <a:rPr lang="en-US" sz="1800" dirty="0" smtClean="0"/>
              <a:t>KeepP = 1</a:t>
            </a:r>
            <a:r>
              <a:rPr lang="el-GR" sz="1800" dirty="0" smtClean="0"/>
              <a:t>, 2</a:t>
            </a:r>
            <a:r>
              <a:rPr lang="el-GR" sz="1800" baseline="30000" dirty="0" smtClean="0"/>
              <a:t>ο</a:t>
            </a:r>
            <a:r>
              <a:rPr lang="el-GR" sz="1800" dirty="0" smtClean="0"/>
              <a:t> </a:t>
            </a:r>
            <a:r>
              <a:rPr lang="en-US" sz="1800" dirty="0" smtClean="0"/>
              <a:t>GOP</a:t>
            </a:r>
          </a:p>
          <a:p>
            <a:pPr lvl="2"/>
            <a:r>
              <a:rPr lang="en-US" sz="1800" strike="sngStrike" dirty="0" smtClean="0"/>
              <a:t>KeepB = 1</a:t>
            </a:r>
            <a:r>
              <a:rPr lang="el-GR" sz="1800" strike="sngStrike" dirty="0" smtClean="0"/>
              <a:t>, 2</a:t>
            </a:r>
            <a:r>
              <a:rPr lang="el-GR" sz="1800" strike="sngStrike" baseline="30000" dirty="0" smtClean="0"/>
              <a:t>ο</a:t>
            </a:r>
            <a:r>
              <a:rPr lang="el-GR" sz="1800" strike="sngStrike" dirty="0" smtClean="0"/>
              <a:t> </a:t>
            </a:r>
            <a:r>
              <a:rPr lang="en-US" sz="1800" strike="sngStrike" dirty="0" smtClean="0"/>
              <a:t>GOP</a:t>
            </a:r>
          </a:p>
          <a:p>
            <a:pPr lvl="2"/>
            <a:endParaRPr lang="en-US" dirty="0" smtClean="0"/>
          </a:p>
          <a:p>
            <a:pPr lvl="1"/>
            <a:endParaRPr lang="el-GR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9781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Codebooks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700" dirty="0" smtClean="0"/>
              <a:t>Codebooks </a:t>
            </a:r>
            <a:r>
              <a:rPr lang="el-GR" sz="2700" dirty="0" smtClean="0"/>
              <a:t>για </a:t>
            </a:r>
            <a:r>
              <a:rPr lang="en-US" sz="2700" dirty="0" smtClean="0"/>
              <a:t>IntraY, UV </a:t>
            </a:r>
            <a:r>
              <a:rPr lang="el-GR" sz="2700" dirty="0" smtClean="0"/>
              <a:t>και </a:t>
            </a:r>
            <a:r>
              <a:rPr lang="en-US" sz="2700" dirty="0" smtClean="0"/>
              <a:t>InterY, UV</a:t>
            </a:r>
            <a:endParaRPr lang="el-GR" sz="2700" dirty="0"/>
          </a:p>
        </p:txBody>
      </p:sp>
      <p:graphicFrame>
        <p:nvGraphicFramePr>
          <p:cNvPr id="4" name="Πίνακας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254661"/>
              </p:ext>
            </p:extLst>
          </p:nvPr>
        </p:nvGraphicFramePr>
        <p:xfrm>
          <a:off x="108107" y="2213864"/>
          <a:ext cx="8927786" cy="40054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5309"/>
                <a:gridCol w="810563"/>
                <a:gridCol w="1528494"/>
                <a:gridCol w="741087"/>
                <a:gridCol w="1111630"/>
                <a:gridCol w="1111630"/>
                <a:gridCol w="1574811"/>
                <a:gridCol w="1094262"/>
              </a:tblGrid>
              <a:tr h="486097"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 dirty="0">
                          <a:effectLst/>
                        </a:rPr>
                        <a:t>Τύπος</a:t>
                      </a:r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Εντροπία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PSNR(dB)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Επαναλήψεις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 dirty="0" smtClean="0">
                          <a:effectLst/>
                        </a:rPr>
                        <a:t>Διάρκεια</a:t>
                      </a:r>
                      <a:r>
                        <a:rPr lang="en-US" sz="1100" u="none" strike="noStrike" dirty="0" smtClean="0">
                          <a:effectLst/>
                        </a:rPr>
                        <a:t> (minutes)</a:t>
                      </a:r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879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IntraY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16,000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56160000,000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65536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0,712229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33,6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3249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 dirty="0">
                          <a:effectLst/>
                        </a:rPr>
                        <a:t>12154</a:t>
                      </a:r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879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IntraUV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16,000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28080000,000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65536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0,743071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42,1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2697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3119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879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InterY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16,000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42117616,000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65536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0,692577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40,5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3270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9120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87983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InterUV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 dirty="0">
                          <a:effectLst/>
                        </a:rPr>
                        <a:t>16,000</a:t>
                      </a:r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21058808,000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65536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0,707785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48,1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 dirty="0">
                          <a:effectLst/>
                        </a:rPr>
                        <a:t>4221</a:t>
                      </a:r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 dirty="0">
                          <a:effectLst/>
                        </a:rPr>
                        <a:t>8509</a:t>
                      </a:r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684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Εντροπία υπό συνθήκη</a:t>
            </a:r>
            <a:endParaRPr lang="el-GR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Θέση περιεχομένου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l-GR" sz="2700" dirty="0" smtClean="0"/>
                  <a:t>Η πληροφορία για μια τυχαία μεταβλητή Υ μπορεί μόνο να μας μειώσει την εντροπία της μεταβλητής </a:t>
                </a:r>
                <a:r>
                  <a:rPr lang="en-US" sz="2700" dirty="0" smtClean="0"/>
                  <a:t>X</a:t>
                </a:r>
                <a:r>
                  <a:rPr lang="el-GR" sz="2700" dirty="0" smtClean="0"/>
                  <a:t/>
                </a:r>
                <a:br>
                  <a:rPr lang="el-GR" sz="2700" dirty="0" smtClean="0"/>
                </a:br>
                <a:r>
                  <a:rPr lang="en-US" sz="2700" dirty="0" smtClean="0"/>
                  <a:t/>
                </a:r>
                <a:br>
                  <a:rPr lang="en-US" sz="2700" dirty="0" smtClean="0"/>
                </a:b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/>
                      </a:rPr>
                      <m:t>𝐻</m:t>
                    </m:r>
                    <m:d>
                      <m:dPr>
                        <m:ctrlPr>
                          <a:rPr lang="en-US" sz="27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700" b="0" i="1" smtClean="0">
                            <a:latin typeface="Cambria Math"/>
                          </a:rPr>
                          <m:t>𝑋</m:t>
                        </m:r>
                      </m:e>
                      <m:e>
                        <m:r>
                          <a:rPr lang="en-US" sz="2700" b="0" i="1" smtClean="0">
                            <a:latin typeface="Cambria Math"/>
                          </a:rPr>
                          <m:t>𝑌</m:t>
                        </m:r>
                      </m:e>
                    </m:d>
                    <m:r>
                      <a:rPr lang="en-US" sz="2700" i="1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sz="2700" b="0" i="1" smtClean="0">
                        <a:latin typeface="Cambria Math"/>
                        <a:ea typeface="Cambria Math"/>
                      </a:rPr>
                      <m:t>𝐻</m:t>
                    </m:r>
                    <m:d>
                      <m:dPr>
                        <m:ctrlPr>
                          <a:rPr lang="en-US" sz="2700" b="0" i="1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en-US" sz="2700" b="0" i="1" smtClean="0">
                            <a:latin typeface="Cambria Math"/>
                            <a:ea typeface="Cambria Math"/>
                          </a:rPr>
                          <m:t>𝑋</m:t>
                        </m:r>
                      </m:e>
                    </m:d>
                  </m:oMath>
                </a14:m>
                <a:r>
                  <a:rPr lang="el-GR" sz="2700" dirty="0" smtClean="0"/>
                  <a:t/>
                </a:r>
                <a:br>
                  <a:rPr lang="el-GR" sz="2700" dirty="0" smtClean="0"/>
                </a:br>
                <a:endParaRPr lang="en-US" sz="2700" dirty="0" smtClean="0"/>
              </a:p>
              <a:p>
                <a:r>
                  <a:rPr lang="el-GR" sz="2700" dirty="0" smtClean="0"/>
                  <a:t>Δημιουργία 8 </a:t>
                </a:r>
                <a:r>
                  <a:rPr lang="el-GR" sz="2700" dirty="0"/>
                  <a:t>ισοπίθανων </a:t>
                </a:r>
                <a:r>
                  <a:rPr lang="el-GR" sz="2700" dirty="0" smtClean="0"/>
                  <a:t>περιοχών με βάση την ενέργεια των </a:t>
                </a:r>
                <a:r>
                  <a:rPr lang="en-US" sz="2700" dirty="0" smtClean="0"/>
                  <a:t>codewords</a:t>
                </a:r>
                <a:r>
                  <a:rPr lang="el-GR" sz="2700" dirty="0" smtClean="0"/>
                  <a:t/>
                </a:r>
                <a:br>
                  <a:rPr lang="el-GR" sz="2700" dirty="0" smtClean="0"/>
                </a:br>
                <a:endParaRPr lang="el-GR" sz="2700" dirty="0" smtClean="0"/>
              </a:p>
              <a:p>
                <a:r>
                  <a:rPr lang="el-GR" sz="2700" dirty="0" smtClean="0"/>
                  <a:t>Παραγωγή στατιστικών των 8 </a:t>
                </a:r>
                <a:r>
                  <a:rPr lang="en-US" sz="2700" dirty="0" smtClean="0"/>
                  <a:t>contexts </a:t>
                </a:r>
                <a:r>
                  <a:rPr lang="el-GR" sz="2700" dirty="0" smtClean="0"/>
                  <a:t>με βάση την ενέργεια των γειτόνων</a:t>
                </a:r>
              </a:p>
            </p:txBody>
          </p:sp>
        </mc:Choice>
        <mc:Fallback xmlns="">
          <p:sp>
            <p:nvSpPr>
              <p:cNvPr id="3" name="Θέση περιεχομένου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185" t="-1078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9308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Contexts</a:t>
            </a:r>
            <a:endParaRPr lang="el-GR" b="1" dirty="0"/>
          </a:p>
        </p:txBody>
      </p:sp>
      <p:pic>
        <p:nvPicPr>
          <p:cNvPr id="6" name="5 - Θέση περιεχομένου" descr="grid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27784" y="2852936"/>
            <a:ext cx="3866667" cy="3857143"/>
          </a:xfrm>
        </p:spPr>
      </p:pic>
      <p:graphicFrame>
        <p:nvGraphicFramePr>
          <p:cNvPr id="8" name="Πίνακας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766565"/>
              </p:ext>
            </p:extLst>
          </p:nvPr>
        </p:nvGraphicFramePr>
        <p:xfrm>
          <a:off x="1871700" y="1313765"/>
          <a:ext cx="5378097" cy="1440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13913"/>
                <a:gridCol w="1336842"/>
                <a:gridCol w="1249767"/>
                <a:gridCol w="1577575"/>
              </a:tblGrid>
              <a:tr h="72008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 Y entropy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I UV Entropy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P Y Entropy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P UV Entropy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720080"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0,5400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0,6434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0,5443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 dirty="0">
                          <a:effectLst/>
                        </a:rPr>
                        <a:t>0,6314</a:t>
                      </a:r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6636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7999"/>
          </a:xfrm>
        </p:spPr>
        <p:txBody>
          <a:bodyPr anchor="ctr">
            <a:normAutofit/>
          </a:bodyPr>
          <a:lstStyle/>
          <a:p>
            <a:r>
              <a:rPr lang="el-GR" dirty="0" smtClean="0"/>
              <a:t>Περιγραφή Προβλήματος</a:t>
            </a:r>
          </a:p>
          <a:p>
            <a:r>
              <a:rPr lang="el-GR" dirty="0" smtClean="0"/>
              <a:t>Ψηφιακό Βίντεο</a:t>
            </a:r>
          </a:p>
          <a:p>
            <a:r>
              <a:rPr lang="el-GR" dirty="0" smtClean="0"/>
              <a:t>Θεωρία Πληροφοριών</a:t>
            </a:r>
          </a:p>
          <a:p>
            <a:r>
              <a:rPr lang="en-US" dirty="0" smtClean="0"/>
              <a:t>K-means</a:t>
            </a:r>
          </a:p>
          <a:p>
            <a:r>
              <a:rPr lang="en-US" dirty="0"/>
              <a:t>VQ </a:t>
            </a:r>
            <a:r>
              <a:rPr lang="en-US" dirty="0" smtClean="0"/>
              <a:t>Training</a:t>
            </a:r>
          </a:p>
          <a:p>
            <a:r>
              <a:rPr lang="el-GR" dirty="0" smtClean="0">
                <a:solidFill>
                  <a:srgbClr val="FF0000"/>
                </a:solidFill>
              </a:rPr>
              <a:t>Τροποποίηση </a:t>
            </a:r>
            <a:r>
              <a:rPr lang="en-US" dirty="0" smtClean="0">
                <a:solidFill>
                  <a:srgbClr val="FF0000"/>
                </a:solidFill>
              </a:rPr>
              <a:t>JM H.264</a:t>
            </a:r>
          </a:p>
          <a:p>
            <a:r>
              <a:rPr lang="el-GR" dirty="0" smtClean="0"/>
              <a:t>Αποτελέσματα </a:t>
            </a:r>
            <a:r>
              <a:rPr lang="en-US" dirty="0" smtClean="0"/>
              <a:t>VQ H.264</a:t>
            </a:r>
          </a:p>
          <a:p>
            <a:r>
              <a:rPr lang="en-US" dirty="0" smtClean="0"/>
              <a:t>VQ H.264 vs. JM H.264</a:t>
            </a:r>
          </a:p>
          <a:p>
            <a:r>
              <a:rPr lang="el-GR" dirty="0" smtClean="0"/>
              <a:t>Συμπεράσματα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608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VQ H.264 Encoder</a:t>
            </a:r>
            <a:endParaRPr lang="el-GR" b="1" dirty="0"/>
          </a:p>
        </p:txBody>
      </p:sp>
      <p:pic>
        <p:nvPicPr>
          <p:cNvPr id="4" name="3 - Θέση περιεχομένου" descr="h264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1472" y="1643050"/>
            <a:ext cx="7856286" cy="4525963"/>
          </a:xfrm>
        </p:spPr>
      </p:pic>
      <p:sp>
        <p:nvSpPr>
          <p:cNvPr id="5" name="4 - Διάγραμμα ροής: Διεργασία"/>
          <p:cNvSpPr/>
          <p:nvPr/>
        </p:nvSpPr>
        <p:spPr>
          <a:xfrm>
            <a:off x="5572132" y="3429000"/>
            <a:ext cx="914400" cy="42862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VQ Macroblock</a:t>
            </a:r>
            <a:endParaRPr lang="el-GR" sz="1000" dirty="0"/>
          </a:p>
        </p:txBody>
      </p:sp>
      <p:cxnSp>
        <p:nvCxnSpPr>
          <p:cNvPr id="7" name="6 - Ευθύγραμμο βέλος σύνδεσης"/>
          <p:cNvCxnSpPr/>
          <p:nvPr/>
        </p:nvCxnSpPr>
        <p:spPr>
          <a:xfrm>
            <a:off x="4714876" y="3429000"/>
            <a:ext cx="857256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8 - Ευθύγραμμο βέλος σύνδεσης"/>
          <p:cNvCxnSpPr/>
          <p:nvPr/>
        </p:nvCxnSpPr>
        <p:spPr>
          <a:xfrm rot="10800000">
            <a:off x="4714876" y="3857628"/>
            <a:ext cx="857256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- Ευθύγραμμο βέλος σύνδεσης"/>
          <p:cNvCxnSpPr>
            <a:stCxn id="15" idx="2"/>
          </p:cNvCxnSpPr>
          <p:nvPr/>
        </p:nvCxnSpPr>
        <p:spPr>
          <a:xfrm rot="16200000" flipH="1">
            <a:off x="4968110" y="2682103"/>
            <a:ext cx="1478175" cy="1562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14 - TextBox"/>
          <p:cNvSpPr txBox="1"/>
          <p:nvPr/>
        </p:nvSpPr>
        <p:spPr>
          <a:xfrm>
            <a:off x="5072066" y="1643050"/>
            <a:ext cx="1254639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VQ Codebooks</a:t>
            </a:r>
            <a:endParaRPr lang="el-GR" sz="1400" dirty="0"/>
          </a:p>
        </p:txBody>
      </p:sp>
      <p:cxnSp>
        <p:nvCxnSpPr>
          <p:cNvPr id="25" name="24 - Γωνιακή σύνδεση"/>
          <p:cNvCxnSpPr>
            <a:stCxn id="5" idx="2"/>
          </p:cNvCxnSpPr>
          <p:nvPr/>
        </p:nvCxnSpPr>
        <p:spPr>
          <a:xfrm rot="16200000" flipH="1">
            <a:off x="6765145" y="3121815"/>
            <a:ext cx="857256" cy="232888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29 - TextBox"/>
          <p:cNvSpPr txBox="1"/>
          <p:nvPr/>
        </p:nvSpPr>
        <p:spPr>
          <a:xfrm>
            <a:off x="7072330" y="4357694"/>
            <a:ext cx="9533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VQ indices</a:t>
            </a:r>
            <a:endParaRPr lang="el-GR" sz="1400" dirty="0"/>
          </a:p>
        </p:txBody>
      </p:sp>
      <p:sp>
        <p:nvSpPr>
          <p:cNvPr id="31" name="30 - TextBox"/>
          <p:cNvSpPr txBox="1"/>
          <p:nvPr/>
        </p:nvSpPr>
        <p:spPr>
          <a:xfrm>
            <a:off x="4714876" y="3643314"/>
            <a:ext cx="8579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VQ Residuals</a:t>
            </a:r>
            <a:endParaRPr lang="el-GR" sz="1000" dirty="0"/>
          </a:p>
        </p:txBody>
      </p:sp>
      <p:sp>
        <p:nvSpPr>
          <p:cNvPr id="32" name="31 - TextBox"/>
          <p:cNvSpPr txBox="1"/>
          <p:nvPr/>
        </p:nvSpPr>
        <p:spPr>
          <a:xfrm>
            <a:off x="4786314" y="3357562"/>
            <a:ext cx="6703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Residuals</a:t>
            </a:r>
            <a:endParaRPr lang="el-GR" sz="1000" dirty="0"/>
          </a:p>
        </p:txBody>
      </p:sp>
    </p:spTree>
    <p:extLst>
      <p:ext uri="{BB962C8B-B14F-4D97-AF65-F5344CB8AC3E}">
        <p14:creationId xmlns:p14="http://schemas.microsoft.com/office/powerpoint/2010/main" val="99982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VQ H.264 Decoder</a:t>
            </a:r>
            <a:endParaRPr lang="el-GR" b="1" dirty="0"/>
          </a:p>
        </p:txBody>
      </p:sp>
      <p:pic>
        <p:nvPicPr>
          <p:cNvPr id="6" name="3 - Θέση περιεχομένου" descr="h264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72" y="1643050"/>
            <a:ext cx="7856286" cy="4525963"/>
          </a:xfrm>
          <a:prstGeom prst="rect">
            <a:avLst/>
          </a:prstGeom>
        </p:spPr>
      </p:pic>
      <p:sp>
        <p:nvSpPr>
          <p:cNvPr id="7" name="6 - Διάγραμμα ροής: Διεργασία"/>
          <p:cNvSpPr/>
          <p:nvPr/>
        </p:nvSpPr>
        <p:spPr>
          <a:xfrm>
            <a:off x="5572132" y="3429000"/>
            <a:ext cx="914400" cy="428628"/>
          </a:xfrm>
          <a:prstGeom prst="flowChartProcess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iVQ Macroblock</a:t>
            </a:r>
            <a:endParaRPr lang="el-GR" sz="1000" dirty="0"/>
          </a:p>
        </p:txBody>
      </p:sp>
      <p:cxnSp>
        <p:nvCxnSpPr>
          <p:cNvPr id="9" name="8 - Ευθύγραμμο βέλος σύνδεσης"/>
          <p:cNvCxnSpPr/>
          <p:nvPr/>
        </p:nvCxnSpPr>
        <p:spPr>
          <a:xfrm rot="10800000">
            <a:off x="4714876" y="3429000"/>
            <a:ext cx="857256" cy="1588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- Ευθύγραμμο βέλος σύνδεσης"/>
          <p:cNvCxnSpPr>
            <a:stCxn id="11" idx="2"/>
          </p:cNvCxnSpPr>
          <p:nvPr/>
        </p:nvCxnSpPr>
        <p:spPr>
          <a:xfrm rot="16200000" flipH="1">
            <a:off x="4825234" y="2682103"/>
            <a:ext cx="1478175" cy="15622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10 - TextBox"/>
          <p:cNvSpPr txBox="1"/>
          <p:nvPr/>
        </p:nvSpPr>
        <p:spPr>
          <a:xfrm>
            <a:off x="4929190" y="1643050"/>
            <a:ext cx="1254639" cy="30777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VQ Codebooks</a:t>
            </a:r>
            <a:endParaRPr lang="el-GR" sz="1400" dirty="0"/>
          </a:p>
        </p:txBody>
      </p:sp>
      <p:sp>
        <p:nvSpPr>
          <p:cNvPr id="14" name="13 - TextBox"/>
          <p:cNvSpPr txBox="1"/>
          <p:nvPr/>
        </p:nvSpPr>
        <p:spPr>
          <a:xfrm>
            <a:off x="4714876" y="3429000"/>
            <a:ext cx="857927" cy="24622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00" dirty="0" smtClean="0"/>
              <a:t>VQ Residuals</a:t>
            </a:r>
            <a:endParaRPr lang="el-GR" sz="1000" dirty="0"/>
          </a:p>
        </p:txBody>
      </p:sp>
      <p:cxnSp>
        <p:nvCxnSpPr>
          <p:cNvPr id="17" name="16 - Γωνιακή σύνδεση"/>
          <p:cNvCxnSpPr>
            <a:stCxn id="20" idx="2"/>
            <a:endCxn id="7" idx="0"/>
          </p:cNvCxnSpPr>
          <p:nvPr/>
        </p:nvCxnSpPr>
        <p:spPr>
          <a:xfrm rot="5400000">
            <a:off x="5907204" y="2072956"/>
            <a:ext cx="1478173" cy="1233915"/>
          </a:xfrm>
          <a:prstGeom prst="bentConnector3">
            <a:avLst>
              <a:gd name="adj1" fmla="val 76323"/>
            </a:avLst>
          </a:prstGeom>
          <a:ln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19 - TextBox"/>
          <p:cNvSpPr txBox="1"/>
          <p:nvPr/>
        </p:nvSpPr>
        <p:spPr>
          <a:xfrm>
            <a:off x="6786578" y="1643050"/>
            <a:ext cx="953338" cy="30777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VQ indices</a:t>
            </a:r>
            <a:endParaRPr lang="el-GR" sz="1400" dirty="0"/>
          </a:p>
        </p:txBody>
      </p:sp>
    </p:spTree>
    <p:extLst>
      <p:ext uri="{BB962C8B-B14F-4D97-AF65-F5344CB8AC3E}">
        <p14:creationId xmlns:p14="http://schemas.microsoft.com/office/powerpoint/2010/main" val="177394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7999"/>
          </a:xfrm>
        </p:spPr>
        <p:txBody>
          <a:bodyPr anchor="ctr">
            <a:normAutofit/>
          </a:bodyPr>
          <a:lstStyle/>
          <a:p>
            <a:r>
              <a:rPr lang="el-GR" dirty="0" smtClean="0"/>
              <a:t>Περιγραφή Προβλήματος</a:t>
            </a:r>
          </a:p>
          <a:p>
            <a:r>
              <a:rPr lang="el-GR" dirty="0" smtClean="0"/>
              <a:t>Ψηφιακό Βίντεο</a:t>
            </a:r>
          </a:p>
          <a:p>
            <a:r>
              <a:rPr lang="el-GR" dirty="0" smtClean="0"/>
              <a:t>Θεωρία Πληροφοριών</a:t>
            </a:r>
          </a:p>
          <a:p>
            <a:r>
              <a:rPr lang="el-GR" dirty="0" smtClean="0"/>
              <a:t>Κ</a:t>
            </a:r>
            <a:r>
              <a:rPr lang="en-US" dirty="0" smtClean="0"/>
              <a:t>-means</a:t>
            </a:r>
          </a:p>
          <a:p>
            <a:r>
              <a:rPr lang="en-US" dirty="0"/>
              <a:t>VQ </a:t>
            </a:r>
            <a:r>
              <a:rPr lang="en-US" dirty="0" smtClean="0"/>
              <a:t>Training</a:t>
            </a:r>
            <a:endParaRPr lang="el-GR" dirty="0" smtClean="0"/>
          </a:p>
          <a:p>
            <a:r>
              <a:rPr lang="el-GR" dirty="0" smtClean="0"/>
              <a:t>Τροποποίηση </a:t>
            </a:r>
            <a:r>
              <a:rPr lang="en-US" dirty="0" smtClean="0"/>
              <a:t>JM H.264</a:t>
            </a:r>
          </a:p>
          <a:p>
            <a:r>
              <a:rPr lang="el-GR" dirty="0" smtClean="0">
                <a:solidFill>
                  <a:srgbClr val="FF0000"/>
                </a:solidFill>
              </a:rPr>
              <a:t>Αποτελέσματα </a:t>
            </a:r>
            <a:r>
              <a:rPr lang="en-US" dirty="0" smtClean="0">
                <a:solidFill>
                  <a:srgbClr val="FF0000"/>
                </a:solidFill>
              </a:rPr>
              <a:t>VQ H.264</a:t>
            </a:r>
          </a:p>
          <a:p>
            <a:r>
              <a:rPr lang="en-US" dirty="0" smtClean="0"/>
              <a:t>VQ H.264 vs. JM H.264</a:t>
            </a:r>
          </a:p>
          <a:p>
            <a:r>
              <a:rPr lang="el-GR" dirty="0" smtClean="0"/>
              <a:t>Συμπεράσματα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608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Ασυμπίεστη Εικόνα</a:t>
            </a:r>
            <a:endParaRPr lang="el-GR" b="1" dirty="0"/>
          </a:p>
        </p:txBody>
      </p:sp>
      <p:pic>
        <p:nvPicPr>
          <p:cNvPr id="8" name="Θέση περιεχομένου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018" y="1600200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136783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VQ H.264 vs. JM H.264</a:t>
            </a:r>
            <a:endParaRPr lang="el-GR" b="1" dirty="0"/>
          </a:p>
        </p:txBody>
      </p:sp>
      <p:pic>
        <p:nvPicPr>
          <p:cNvPr id="4" name="3 - Εικόνα" descr="test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2844" y="1928802"/>
            <a:ext cx="2861393" cy="1650804"/>
          </a:xfrm>
          <a:prstGeom prst="rect">
            <a:avLst/>
          </a:prstGeom>
        </p:spPr>
      </p:pic>
      <p:pic>
        <p:nvPicPr>
          <p:cNvPr id="5" name="4 - Εικόνα" descr="test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3240" y="1357298"/>
            <a:ext cx="2861393" cy="1650804"/>
          </a:xfrm>
          <a:prstGeom prst="rect">
            <a:avLst/>
          </a:prstGeom>
        </p:spPr>
      </p:pic>
      <p:pic>
        <p:nvPicPr>
          <p:cNvPr id="6" name="5 - Εικόνα" descr="test3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143636" y="1857364"/>
            <a:ext cx="2861393" cy="1650804"/>
          </a:xfrm>
          <a:prstGeom prst="rect">
            <a:avLst/>
          </a:prstGeom>
        </p:spPr>
      </p:pic>
      <p:pic>
        <p:nvPicPr>
          <p:cNvPr id="7" name="6 - Εικόνα" descr="test4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785786" y="4071942"/>
            <a:ext cx="3302022" cy="1857388"/>
          </a:xfrm>
          <a:prstGeom prst="rect">
            <a:avLst/>
          </a:prstGeom>
        </p:spPr>
      </p:pic>
      <p:pic>
        <p:nvPicPr>
          <p:cNvPr id="8" name="7 - Εικόνα" descr="test5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429256" y="4214818"/>
            <a:ext cx="2861393" cy="1650804"/>
          </a:xfrm>
          <a:prstGeom prst="rect">
            <a:avLst/>
          </a:prstGeom>
        </p:spPr>
      </p:pic>
      <p:sp>
        <p:nvSpPr>
          <p:cNvPr id="9" name="8 - Ορθογώνιο"/>
          <p:cNvSpPr/>
          <p:nvPr/>
        </p:nvSpPr>
        <p:spPr>
          <a:xfrm>
            <a:off x="142844" y="2643182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</a:t>
            </a:r>
            <a:endParaRPr lang="el-G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0" name="9 - Ορθογώνιο"/>
          <p:cNvSpPr/>
          <p:nvPr/>
        </p:nvSpPr>
        <p:spPr>
          <a:xfrm>
            <a:off x="3143240" y="2071678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</a:t>
            </a:r>
            <a:endParaRPr lang="el-G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1" name="10 - Ορθογώνιο"/>
          <p:cNvSpPr/>
          <p:nvPr/>
        </p:nvSpPr>
        <p:spPr>
          <a:xfrm>
            <a:off x="5429256" y="4929198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5</a:t>
            </a:r>
            <a:endParaRPr lang="el-G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2" name="11 - Ορθογώνιο"/>
          <p:cNvSpPr/>
          <p:nvPr/>
        </p:nvSpPr>
        <p:spPr>
          <a:xfrm>
            <a:off x="6143636" y="2571744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3</a:t>
            </a:r>
            <a:endParaRPr lang="el-G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3" name="12 - Ορθογώνιο"/>
          <p:cNvSpPr/>
          <p:nvPr/>
        </p:nvSpPr>
        <p:spPr>
          <a:xfrm>
            <a:off x="785786" y="5000636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4</a:t>
            </a:r>
            <a:endParaRPr lang="el-GR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8183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l-GR" b="1" dirty="0" smtClean="0"/>
              <a:t>Αποτελέσματα </a:t>
            </a:r>
            <a:r>
              <a:rPr lang="en-US" b="1" dirty="0" smtClean="0"/>
              <a:t>VQ H.264</a:t>
            </a:r>
            <a:endParaRPr lang="el-GR" b="1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305901"/>
              </p:ext>
            </p:extLst>
          </p:nvPr>
        </p:nvGraphicFramePr>
        <p:xfrm>
          <a:off x="2232000" y="2025000"/>
          <a:ext cx="4680000" cy="280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68000"/>
                <a:gridCol w="468000"/>
                <a:gridCol w="468000"/>
                <a:gridCol w="468000"/>
                <a:gridCol w="468000"/>
                <a:gridCol w="468000"/>
                <a:gridCol w="468000"/>
                <a:gridCol w="468000"/>
                <a:gridCol w="468000"/>
                <a:gridCol w="468000"/>
              </a:tblGrid>
              <a:tr h="468000">
                <a:tc>
                  <a:txBody>
                    <a:bodyPr/>
                    <a:lstStyle/>
                    <a:p>
                      <a:pPr algn="ctr" fontAlgn="b"/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YI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YU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YV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PI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PU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PV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BI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BU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BV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468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test1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35,2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39,72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39,67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41,2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43,91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43,87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43,00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45,1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45,22 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468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test2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35,5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41,1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42,83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 dirty="0">
                          <a:effectLst/>
                        </a:rPr>
                        <a:t>38,9</a:t>
                      </a:r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41,53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43,28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40,38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43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44,71 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468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test3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30,7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39,86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41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36,7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42,64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43,76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38,00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43,7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44,90 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468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test4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44,1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47,36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47,91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46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47,2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47,75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46,55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47,4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48,05 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  <a:tr h="4680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test5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37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50,12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48,7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44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49,9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49,65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44,78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>
                          <a:effectLst/>
                        </a:rPr>
                        <a:t>50,5</a:t>
                      </a:r>
                      <a:endParaRPr lang="el-GR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l-GR" sz="1100" u="none" strike="noStrike" dirty="0">
                          <a:effectLst/>
                        </a:rPr>
                        <a:t>50,29 </a:t>
                      </a:r>
                      <a:endParaRPr lang="el-G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384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686800" cy="6857999"/>
          </a:xfrm>
        </p:spPr>
        <p:txBody>
          <a:bodyPr anchor="ctr">
            <a:normAutofit/>
          </a:bodyPr>
          <a:lstStyle/>
          <a:p>
            <a:r>
              <a:rPr lang="el-GR" dirty="0" smtClean="0"/>
              <a:t>Περιγραφή Προβλήματος</a:t>
            </a:r>
          </a:p>
          <a:p>
            <a:r>
              <a:rPr lang="el-GR" dirty="0" smtClean="0"/>
              <a:t>Ψηφιακό Βίντεο</a:t>
            </a:r>
          </a:p>
          <a:p>
            <a:r>
              <a:rPr lang="el-GR" dirty="0" smtClean="0"/>
              <a:t>Θεωρία Πληροφοριών</a:t>
            </a:r>
          </a:p>
          <a:p>
            <a:r>
              <a:rPr lang="en-US" dirty="0" smtClean="0"/>
              <a:t>K-means</a:t>
            </a:r>
          </a:p>
          <a:p>
            <a:r>
              <a:rPr lang="en-US" dirty="0"/>
              <a:t>VQ </a:t>
            </a:r>
            <a:r>
              <a:rPr lang="en-US" dirty="0" smtClean="0"/>
              <a:t>Training</a:t>
            </a:r>
          </a:p>
          <a:p>
            <a:r>
              <a:rPr lang="el-GR" dirty="0" smtClean="0"/>
              <a:t>Τροποποίηση </a:t>
            </a:r>
            <a:r>
              <a:rPr lang="en-US" dirty="0" smtClean="0"/>
              <a:t>JM H.264</a:t>
            </a:r>
          </a:p>
          <a:p>
            <a:r>
              <a:rPr lang="el-GR" dirty="0" smtClean="0"/>
              <a:t>Αποτελέσματα </a:t>
            </a:r>
            <a:r>
              <a:rPr lang="en-US" dirty="0" smtClean="0"/>
              <a:t>VQ H.264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VQ H.264 vs. JM H.264</a:t>
            </a:r>
          </a:p>
          <a:p>
            <a:r>
              <a:rPr lang="el-GR" dirty="0" smtClean="0"/>
              <a:t>Συμπεράσματα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608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Σύγκριση Mbits</a:t>
            </a:r>
            <a:endParaRPr lang="el-GR" b="1" dirty="0"/>
          </a:p>
        </p:txBody>
      </p:sp>
      <p:pic>
        <p:nvPicPr>
          <p:cNvPr id="4" name="3 - Θέση περιεχομένου" descr="compare1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2000" y="2234405"/>
            <a:ext cx="6840000" cy="3730909"/>
          </a:xfrm>
        </p:spPr>
      </p:pic>
    </p:spTree>
    <p:extLst>
      <p:ext uri="{BB962C8B-B14F-4D97-AF65-F5344CB8AC3E}">
        <p14:creationId xmlns:p14="http://schemas.microsoft.com/office/powerpoint/2010/main" val="138092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l-GR" b="1" dirty="0" smtClean="0"/>
              <a:t>Σύγκριση Πολυπλοκότητας </a:t>
            </a:r>
            <a:r>
              <a:rPr lang="en-US" b="1" dirty="0" smtClean="0"/>
              <a:t>Encoding</a:t>
            </a:r>
            <a:endParaRPr lang="el-GR" b="1" dirty="0"/>
          </a:p>
        </p:txBody>
      </p:sp>
      <p:pic>
        <p:nvPicPr>
          <p:cNvPr id="4" name="3 - Θέση περιεχομένου" descr="compare2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1620" y="1700808"/>
            <a:ext cx="6840760" cy="4110145"/>
          </a:xfrm>
        </p:spPr>
      </p:pic>
    </p:spTree>
    <p:extLst>
      <p:ext uri="{BB962C8B-B14F-4D97-AF65-F5344CB8AC3E}">
        <p14:creationId xmlns:p14="http://schemas.microsoft.com/office/powerpoint/2010/main" val="181981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l-GR" b="1" dirty="0" smtClean="0"/>
              <a:t>Σύγκριση Πολυπλοκότητας </a:t>
            </a:r>
            <a:r>
              <a:rPr lang="en-US" b="1" dirty="0" smtClean="0"/>
              <a:t>Decoding</a:t>
            </a:r>
            <a:endParaRPr lang="el-GR" b="1" dirty="0"/>
          </a:p>
        </p:txBody>
      </p:sp>
      <p:pic>
        <p:nvPicPr>
          <p:cNvPr id="4" name="3 - Θέση περιεχομένου" descr="compare3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87624" y="2132856"/>
            <a:ext cx="6840000" cy="4109687"/>
          </a:xfrm>
        </p:spPr>
      </p:pic>
    </p:spTree>
    <p:extLst>
      <p:ext uri="{BB962C8B-B14F-4D97-AF65-F5344CB8AC3E}">
        <p14:creationId xmlns:p14="http://schemas.microsoft.com/office/powerpoint/2010/main" val="23053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7999"/>
          </a:xfrm>
        </p:spPr>
        <p:txBody>
          <a:bodyPr anchor="ctr">
            <a:normAutofit/>
          </a:bodyPr>
          <a:lstStyle/>
          <a:p>
            <a:r>
              <a:rPr lang="el-GR" dirty="0" smtClean="0"/>
              <a:t>Περιγραφή Προβλήματος</a:t>
            </a:r>
          </a:p>
          <a:p>
            <a:r>
              <a:rPr lang="el-GR" dirty="0" smtClean="0"/>
              <a:t>Ψηφιακό Βίντεο</a:t>
            </a:r>
          </a:p>
          <a:p>
            <a:r>
              <a:rPr lang="el-GR" dirty="0" smtClean="0"/>
              <a:t>Θεωρία Πληροφοριών</a:t>
            </a:r>
          </a:p>
          <a:p>
            <a:r>
              <a:rPr lang="en-US" dirty="0" smtClean="0"/>
              <a:t>K-means</a:t>
            </a:r>
          </a:p>
          <a:p>
            <a:r>
              <a:rPr lang="en-US" dirty="0"/>
              <a:t>VQ </a:t>
            </a:r>
            <a:r>
              <a:rPr lang="en-US" dirty="0" smtClean="0"/>
              <a:t>Training</a:t>
            </a:r>
          </a:p>
          <a:p>
            <a:r>
              <a:rPr lang="el-GR" dirty="0" smtClean="0"/>
              <a:t>Τροποποίηση </a:t>
            </a:r>
            <a:r>
              <a:rPr lang="en-US" dirty="0" smtClean="0"/>
              <a:t>JM H.264</a:t>
            </a:r>
          </a:p>
          <a:p>
            <a:r>
              <a:rPr lang="el-GR" dirty="0" smtClean="0"/>
              <a:t>Αποτελέσματα </a:t>
            </a:r>
            <a:r>
              <a:rPr lang="en-US" dirty="0" smtClean="0"/>
              <a:t>VQ H.264</a:t>
            </a:r>
          </a:p>
          <a:p>
            <a:r>
              <a:rPr lang="en-US" dirty="0" smtClean="0"/>
              <a:t>VQ H.264 vs. JM H.264</a:t>
            </a:r>
          </a:p>
          <a:p>
            <a:r>
              <a:rPr lang="el-GR" dirty="0" smtClean="0">
                <a:solidFill>
                  <a:srgbClr val="FF0000"/>
                </a:solidFill>
              </a:rPr>
              <a:t>Συμπεράσματα</a:t>
            </a:r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08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- Τίτλος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Συμπεράσματα</a:t>
            </a:r>
            <a:endParaRPr lang="el-GR" b="1" dirty="0"/>
          </a:p>
        </p:txBody>
      </p:sp>
      <p:sp>
        <p:nvSpPr>
          <p:cNvPr id="3" name="2 - Θέση περιεχομένου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sz="2700" dirty="0" smtClean="0"/>
          </a:p>
          <a:p>
            <a:pPr>
              <a:buFont typeface="Wingdings" pitchFamily="2" charset="2"/>
              <a:buChar char="ü"/>
            </a:pPr>
            <a:r>
              <a:rPr lang="el-GR" sz="2700" dirty="0" smtClean="0"/>
              <a:t>Καλύτερη απόδοση του </a:t>
            </a:r>
            <a:r>
              <a:rPr lang="en-US" sz="2700" dirty="0" smtClean="0"/>
              <a:t>VQ </a:t>
            </a:r>
            <a:r>
              <a:rPr lang="el-GR" sz="2700" dirty="0" smtClean="0"/>
              <a:t>και ιδιαίτερα στα δύσκολα βίντεο</a:t>
            </a:r>
            <a:br>
              <a:rPr lang="el-GR" sz="2700" dirty="0" smtClean="0"/>
            </a:br>
            <a:endParaRPr lang="el-GR" sz="2700" dirty="0" smtClean="0"/>
          </a:p>
          <a:p>
            <a:pPr>
              <a:buFont typeface="Wingdings" pitchFamily="2" charset="2"/>
              <a:buChar char="ü"/>
            </a:pPr>
            <a:r>
              <a:rPr lang="el-GR" sz="2700" dirty="0" smtClean="0"/>
              <a:t>Εύκολη και γρήγορη βελτίωση των </a:t>
            </a:r>
            <a:r>
              <a:rPr lang="en-US" sz="2700" dirty="0" smtClean="0"/>
              <a:t>codebooks</a:t>
            </a:r>
            <a:br>
              <a:rPr lang="en-US" sz="2700" dirty="0" smtClean="0"/>
            </a:br>
            <a:endParaRPr lang="en-US" sz="2700" dirty="0"/>
          </a:p>
          <a:p>
            <a:pPr>
              <a:buFont typeface="Wingdings" pitchFamily="2" charset="2"/>
              <a:buChar char="ü"/>
            </a:pPr>
            <a:r>
              <a:rPr lang="el-GR" sz="2700" dirty="0" smtClean="0"/>
              <a:t>Μείωση </a:t>
            </a:r>
            <a:r>
              <a:rPr lang="el-GR" sz="2700" dirty="0"/>
              <a:t>πολυπλοκότητας </a:t>
            </a:r>
            <a:r>
              <a:rPr lang="el-GR" sz="2700" dirty="0" smtClean="0"/>
              <a:t>του </a:t>
            </a:r>
            <a:r>
              <a:rPr lang="en-US" sz="2700" dirty="0" smtClean="0"/>
              <a:t>decoder</a:t>
            </a:r>
            <a:br>
              <a:rPr lang="en-US" sz="2700" dirty="0" smtClean="0"/>
            </a:br>
            <a:endParaRPr lang="en-US" sz="2700" dirty="0" smtClean="0"/>
          </a:p>
          <a:p>
            <a:r>
              <a:rPr lang="el-GR" sz="2700" dirty="0" smtClean="0"/>
              <a:t>Μεγάλη αύξηση της πολυπλοκότητας του </a:t>
            </a:r>
            <a:r>
              <a:rPr lang="en-US" sz="2700" dirty="0" smtClean="0"/>
              <a:t>encoder</a:t>
            </a:r>
            <a:endParaRPr lang="el-GR" sz="2700" dirty="0"/>
          </a:p>
          <a:p>
            <a:pPr>
              <a:buFont typeface="Wingdings" pitchFamily="2" charset="2"/>
              <a:buChar char="ü"/>
            </a:pPr>
            <a:endParaRPr lang="en-US" sz="2700" dirty="0" smtClean="0"/>
          </a:p>
          <a:p>
            <a:r>
              <a:rPr lang="el-GR" sz="2700" dirty="0" smtClean="0"/>
              <a:t>Μεγάλη απόκλιση του </a:t>
            </a:r>
            <a:r>
              <a:rPr lang="en-US" sz="2700" dirty="0" smtClean="0"/>
              <a:t>PSNR </a:t>
            </a:r>
            <a:r>
              <a:rPr lang="el-GR" sz="2700" dirty="0" smtClean="0"/>
              <a:t>κάθε συνιστώσας</a:t>
            </a:r>
            <a:r>
              <a:rPr lang="en-US" sz="2700" dirty="0" smtClean="0"/>
              <a:t/>
            </a:r>
            <a:br>
              <a:rPr lang="en-US" sz="2700" dirty="0" smtClean="0"/>
            </a:br>
            <a:endParaRPr lang="el-GR" sz="2700" dirty="0" smtClean="0"/>
          </a:p>
          <a:p>
            <a:endParaRPr lang="el-GR" sz="2700" dirty="0" smtClean="0"/>
          </a:p>
        </p:txBody>
      </p:sp>
    </p:spTree>
    <p:extLst>
      <p:ext uri="{BB962C8B-B14F-4D97-AF65-F5344CB8AC3E}">
        <p14:creationId xmlns:p14="http://schemas.microsoft.com/office/powerpoint/2010/main" val="120630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43.07dB</a:t>
            </a:r>
            <a:endParaRPr lang="el-GR" b="1" dirty="0"/>
          </a:p>
        </p:txBody>
      </p:sp>
      <p:pic>
        <p:nvPicPr>
          <p:cNvPr id="6" name="Θέση περιεχομένου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018" y="1600200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219872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38.19dB</a:t>
            </a:r>
            <a:endParaRPr lang="el-GR" b="1" dirty="0"/>
          </a:p>
        </p:txBody>
      </p:sp>
      <p:pic>
        <p:nvPicPr>
          <p:cNvPr id="6" name="Θέση περιεχομένου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018" y="1600200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100814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32.76dB</a:t>
            </a:r>
            <a:endParaRPr lang="el-GR" b="1" dirty="0"/>
          </a:p>
        </p:txBody>
      </p:sp>
      <p:pic>
        <p:nvPicPr>
          <p:cNvPr id="8" name="Θέση περιεχομένου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018" y="1600200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3901381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857999"/>
          </a:xfrm>
        </p:spPr>
        <p:txBody>
          <a:bodyPr anchor="ctr">
            <a:normAutofit/>
          </a:bodyPr>
          <a:lstStyle/>
          <a:p>
            <a:r>
              <a:rPr lang="el-GR" dirty="0" smtClean="0"/>
              <a:t>Περιγραφή Προβλήματος</a:t>
            </a:r>
          </a:p>
          <a:p>
            <a:r>
              <a:rPr lang="el-GR" dirty="0" smtClean="0">
                <a:solidFill>
                  <a:srgbClr val="FF0000"/>
                </a:solidFill>
              </a:rPr>
              <a:t>Ψηφιακό Βίντεο</a:t>
            </a:r>
          </a:p>
          <a:p>
            <a:r>
              <a:rPr lang="el-GR" dirty="0" smtClean="0"/>
              <a:t>Θεωρία Πληροφοριών</a:t>
            </a:r>
          </a:p>
          <a:p>
            <a:r>
              <a:rPr lang="en-US" dirty="0" smtClean="0"/>
              <a:t>K-means</a:t>
            </a:r>
          </a:p>
          <a:p>
            <a:r>
              <a:rPr lang="en-US" dirty="0"/>
              <a:t>VQ </a:t>
            </a:r>
            <a:r>
              <a:rPr lang="en-US" dirty="0" smtClean="0"/>
              <a:t>Training</a:t>
            </a:r>
          </a:p>
          <a:p>
            <a:r>
              <a:rPr lang="el-GR" dirty="0" smtClean="0"/>
              <a:t>Τροποποίηση </a:t>
            </a:r>
            <a:r>
              <a:rPr lang="en-US" dirty="0" smtClean="0"/>
              <a:t>JM H.264</a:t>
            </a:r>
          </a:p>
          <a:p>
            <a:r>
              <a:rPr lang="el-GR" dirty="0" smtClean="0"/>
              <a:t>Αποτελέσματα </a:t>
            </a:r>
            <a:r>
              <a:rPr lang="en-US" dirty="0" smtClean="0"/>
              <a:t>VQ H.264</a:t>
            </a:r>
          </a:p>
          <a:p>
            <a:r>
              <a:rPr lang="en-US" dirty="0" smtClean="0"/>
              <a:t>VQ H.264 vs. JM H.264</a:t>
            </a:r>
          </a:p>
          <a:p>
            <a:r>
              <a:rPr lang="el-GR" dirty="0" smtClean="0"/>
              <a:t>Συμπεράσματα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8608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b="1" dirty="0" smtClean="0"/>
              <a:t>Ψηφιακό Βίντεο</a:t>
            </a:r>
            <a:endParaRPr lang="el-GR" b="1" dirty="0"/>
          </a:p>
        </p:txBody>
      </p:sp>
      <p:sp>
        <p:nvSpPr>
          <p:cNvPr id="3" name="Θέση περιεχομένου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l-GR" dirty="0"/>
              <a:t>Α</a:t>
            </a:r>
            <a:r>
              <a:rPr lang="el-GR" dirty="0" smtClean="0"/>
              <a:t>ποτελείται </a:t>
            </a:r>
            <a:r>
              <a:rPr lang="el-GR" dirty="0"/>
              <a:t>από μία σειρά καρέ </a:t>
            </a:r>
            <a:r>
              <a:rPr lang="el-GR" dirty="0" smtClean="0"/>
              <a:t>που αναπαράγονται με σταθερό ρυθμό</a:t>
            </a:r>
            <a:r>
              <a:rPr lang="en-US" dirty="0" smtClean="0"/>
              <a:t> (25 </a:t>
            </a:r>
            <a:r>
              <a:rPr lang="el-GR" dirty="0" smtClean="0"/>
              <a:t>ή 30</a:t>
            </a:r>
            <a:r>
              <a:rPr lang="en-US" dirty="0" smtClean="0"/>
              <a:t>Hz)</a:t>
            </a:r>
            <a:endParaRPr lang="el-GR" dirty="0" smtClean="0"/>
          </a:p>
          <a:p>
            <a:endParaRPr lang="el-GR" dirty="0" smtClean="0"/>
          </a:p>
          <a:p>
            <a:r>
              <a:rPr lang="el-GR" dirty="0" smtClean="0"/>
              <a:t>Καρέ είναι μια σειρά από </a:t>
            </a:r>
            <a:r>
              <a:rPr lang="en-US" dirty="0" smtClean="0"/>
              <a:t>pixels </a:t>
            </a:r>
            <a:r>
              <a:rPr lang="el-GR" dirty="0" smtClean="0"/>
              <a:t>τοποθετημένα στον δυσδιάστατο χώρο. Οι διαστάσεις του καθορίζουν την ανάλυση του βίντεο</a:t>
            </a:r>
          </a:p>
          <a:p>
            <a:endParaRPr lang="en-US" dirty="0" smtClean="0"/>
          </a:p>
          <a:p>
            <a:r>
              <a:rPr lang="el-GR" dirty="0" smtClean="0"/>
              <a:t>Κάθε </a:t>
            </a:r>
            <a:r>
              <a:rPr lang="en-US" dirty="0" smtClean="0"/>
              <a:t>pixel </a:t>
            </a:r>
            <a:r>
              <a:rPr lang="el-GR" dirty="0" smtClean="0"/>
              <a:t>έχει ένα βάθος (8 – 14</a:t>
            </a:r>
            <a:r>
              <a:rPr lang="en-US" dirty="0" smtClean="0"/>
              <a:t>bits)</a:t>
            </a:r>
            <a:endParaRPr lang="el-GR" dirty="0" smtClean="0"/>
          </a:p>
          <a:p>
            <a:endParaRPr lang="el-GR" dirty="0" smtClean="0"/>
          </a:p>
          <a:p>
            <a:r>
              <a:rPr lang="el-GR" dirty="0"/>
              <a:t>Το κάθε καρέ απεικονίζεται σε ένα </a:t>
            </a:r>
            <a:r>
              <a:rPr lang="el-GR" dirty="0" smtClean="0"/>
              <a:t>χώρο χρωμάτων </a:t>
            </a:r>
            <a:r>
              <a:rPr lang="el-GR" dirty="0"/>
              <a:t>που ονομάζεται YUV, οπού το Y είναι η </a:t>
            </a:r>
            <a:r>
              <a:rPr lang="el-GR" dirty="0" smtClean="0"/>
              <a:t>φωτεινότητα </a:t>
            </a:r>
            <a:r>
              <a:rPr lang="el-GR" dirty="0"/>
              <a:t>και το U,V η </a:t>
            </a:r>
            <a:r>
              <a:rPr lang="el-GR" dirty="0" smtClean="0"/>
              <a:t>χρωματικότητα</a:t>
            </a:r>
          </a:p>
          <a:p>
            <a:pPr marL="0" indent="0">
              <a:buNone/>
            </a:pP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3856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764</TotalTime>
  <Words>1215</Words>
  <Application>Microsoft Office PowerPoint</Application>
  <PresentationFormat>Προβολή στην οθόνη (4:3)</PresentationFormat>
  <Paragraphs>467</Paragraphs>
  <Slides>47</Slides>
  <Notes>47</Notes>
  <HiddenSlides>0</HiddenSlides>
  <MMClips>0</MMClips>
  <ScaleCrop>false</ScaleCrop>
  <HeadingPairs>
    <vt:vector size="4" baseType="variant">
      <vt:variant>
        <vt:lpstr>Θέμα</vt:lpstr>
      </vt:variant>
      <vt:variant>
        <vt:i4>1</vt:i4>
      </vt:variant>
      <vt:variant>
        <vt:lpstr>Τίτλοι διαφανειών</vt:lpstr>
      </vt:variant>
      <vt:variant>
        <vt:i4>47</vt:i4>
      </vt:variant>
    </vt:vector>
  </HeadingPairs>
  <TitlesOfParts>
    <vt:vector size="48" baseType="lpstr">
      <vt:lpstr>Office Theme</vt:lpstr>
      <vt:lpstr>Κβαντοποίηση Διανυσμάτων σε Κωδικοποιητές Βίντεο</vt:lpstr>
      <vt:lpstr>Παρουσίαση του PowerPoint</vt:lpstr>
      <vt:lpstr>Περιγραφή Προβλήματος</vt:lpstr>
      <vt:lpstr>Ασυμπίεστη Εικόνα</vt:lpstr>
      <vt:lpstr>43.07dB</vt:lpstr>
      <vt:lpstr>38.19dB</vt:lpstr>
      <vt:lpstr>32.76dB</vt:lpstr>
      <vt:lpstr>Παρουσίαση του PowerPoint</vt:lpstr>
      <vt:lpstr>Ψηφιακό Βίντεο</vt:lpstr>
      <vt:lpstr>Συνιστώσες YUV</vt:lpstr>
      <vt:lpstr>Τοποθέτηση των pixels</vt:lpstr>
      <vt:lpstr>Οργάνωση των pixels</vt:lpstr>
      <vt:lpstr>Οργάνωση των καρέ</vt:lpstr>
      <vt:lpstr>Ιntra frames</vt:lpstr>
      <vt:lpstr>Inter frames</vt:lpstr>
      <vt:lpstr>GOP</vt:lpstr>
      <vt:lpstr>Encoding</vt:lpstr>
      <vt:lpstr>Κβαντοποίηση</vt:lpstr>
      <vt:lpstr>ZigZag Scan</vt:lpstr>
      <vt:lpstr>Run Length Encoding</vt:lpstr>
      <vt:lpstr>Ποιότητα Βίντεο</vt:lpstr>
      <vt:lpstr>Δομή Η.264</vt:lpstr>
      <vt:lpstr>Παρουσίαση του PowerPoint</vt:lpstr>
      <vt:lpstr>Θεωρία Πληροφοριών</vt:lpstr>
      <vt:lpstr>Κωδικοποιητές Εντροπίας</vt:lpstr>
      <vt:lpstr>Παρουσίαση του PowerPoint</vt:lpstr>
      <vt:lpstr>K-means</vt:lpstr>
      <vt:lpstr>Αρχικοποίηση K-means</vt:lpstr>
      <vt:lpstr>Αναζήτηση κοντινότερου cluster</vt:lpstr>
      <vt:lpstr>Παρουσίαση του PowerPoint</vt:lpstr>
      <vt:lpstr>K-means Training</vt:lpstr>
      <vt:lpstr>Εξαγωγή του training set από τον H.264</vt:lpstr>
      <vt:lpstr>Codebooks</vt:lpstr>
      <vt:lpstr>Εντροπία υπό συνθήκη</vt:lpstr>
      <vt:lpstr>Contexts</vt:lpstr>
      <vt:lpstr>Παρουσίαση του PowerPoint</vt:lpstr>
      <vt:lpstr>VQ H.264 Encoder</vt:lpstr>
      <vt:lpstr>VQ H.264 Decoder</vt:lpstr>
      <vt:lpstr>Παρουσίαση του PowerPoint</vt:lpstr>
      <vt:lpstr>VQ H.264 vs. JM H.264</vt:lpstr>
      <vt:lpstr>Αποτελέσματα VQ H.264</vt:lpstr>
      <vt:lpstr>Παρουσίαση του PowerPoint</vt:lpstr>
      <vt:lpstr>Σύγκριση Mbits</vt:lpstr>
      <vt:lpstr>Σύγκριση Πολυπλοκότητας Encoding</vt:lpstr>
      <vt:lpstr>Σύγκριση Πολυπλοκότητας Decoding</vt:lpstr>
      <vt:lpstr>Παρουσίαση του PowerPoint</vt:lpstr>
      <vt:lpstr>Συμπεράσματα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Κβαντοποίηση Διανυσμάτων σε Κωδικοποιητές Βίντεο</dc:title>
  <dc:creator>Petros Kalos</dc:creator>
  <cp:lastModifiedBy>Petros Kalos</cp:lastModifiedBy>
  <cp:revision>204</cp:revision>
  <dcterms:created xsi:type="dcterms:W3CDTF">2013-06-25T10:53:41Z</dcterms:created>
  <dcterms:modified xsi:type="dcterms:W3CDTF">2013-06-28T07:19:55Z</dcterms:modified>
</cp:coreProperties>
</file>

<file path=docProps/thumbnail.jpeg>
</file>